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7" r:id="rId2"/>
    <p:sldId id="298" r:id="rId3"/>
    <p:sldId id="305" r:id="rId4"/>
    <p:sldId id="303" r:id="rId5"/>
    <p:sldId id="321" r:id="rId6"/>
    <p:sldId id="319" r:id="rId7"/>
    <p:sldId id="320" r:id="rId8"/>
    <p:sldId id="306" r:id="rId9"/>
    <p:sldId id="307" r:id="rId10"/>
    <p:sldId id="308" r:id="rId11"/>
    <p:sldId id="309" r:id="rId12"/>
    <p:sldId id="310" r:id="rId13"/>
    <p:sldId id="299" r:id="rId14"/>
    <p:sldId id="301" r:id="rId15"/>
    <p:sldId id="300" r:id="rId16"/>
    <p:sldId id="317" r:id="rId17"/>
    <p:sldId id="302" r:id="rId18"/>
    <p:sldId id="311" r:id="rId19"/>
    <p:sldId id="318" r:id="rId20"/>
    <p:sldId id="315" r:id="rId21"/>
    <p:sldId id="312" r:id="rId22"/>
    <p:sldId id="313" r:id="rId23"/>
    <p:sldId id="314" r:id="rId24"/>
    <p:sldId id="323" r:id="rId25"/>
    <p:sldId id="322" r:id="rId26"/>
    <p:sldId id="328" r:id="rId27"/>
    <p:sldId id="329" r:id="rId28"/>
    <p:sldId id="325" r:id="rId29"/>
    <p:sldId id="327" r:id="rId30"/>
    <p:sldId id="32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D904"/>
    <a:srgbClr val="FFFF00"/>
    <a:srgbClr val="F5CE3D"/>
    <a:srgbClr val="CCFF33"/>
    <a:srgbClr val="F097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6" autoAdjust="0"/>
    <p:restoredTop sz="85438" autoAdjust="0"/>
  </p:normalViewPr>
  <p:slideViewPr>
    <p:cSldViewPr>
      <p:cViewPr>
        <p:scale>
          <a:sx n="100" d="100"/>
          <a:sy n="100" d="100"/>
        </p:scale>
        <p:origin x="-282" y="15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546577-E538-4A94-B8AF-5BECCC7C20B0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7CFC58-CFEA-4ABE-B938-780050BE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EDCE-7CEF-497A-873A-0A957EB22A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EDCE-7CEF-497A-873A-0A957EB22A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Coalitions</a:t>
            </a:r>
            <a:r>
              <a:rPr lang="en-US" baseline="0" dirty="0" smtClean="0"/>
              <a:t> raise the average quality of homes, and create the infrastructure necessary for more homes to open and be successful.</a:t>
            </a:r>
          </a:p>
          <a:p>
            <a:r>
              <a:rPr lang="en-US" baseline="0" dirty="0" smtClean="0"/>
              <a:t>They can’t eliminate all the bad or substandard homes, but coalitions can create conditions that make it more difficult for substandard homes to operate.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3F78-2494-419E-9F13-EA13AEAC1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Coalitions</a:t>
            </a:r>
            <a:r>
              <a:rPr lang="en-US" baseline="0" dirty="0" smtClean="0"/>
              <a:t> raise the average quality of homes, and create the infrastructure necessary for more homes to open and be successful.</a:t>
            </a:r>
          </a:p>
          <a:p>
            <a:r>
              <a:rPr lang="en-US" baseline="0" dirty="0" smtClean="0"/>
              <a:t>They can’t eliminate all the bad or substandard homes, but coalitions can create conditions that make it more difficult for substandard homes to operate.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3F78-2494-419E-9F13-EA13AEAC1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CFC58-CFEA-4ABE-B938-780050BE7D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CD66A9-AD05-439A-ABCB-254B896A15E3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6CD4F3-9601-4511-81AE-B337427AD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8EB590-2AC6-448F-AE78-8E39AB5552BE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82C908-2EE4-4C58-BBC3-514D393B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BA8224-EE8B-44F5-84A4-F32E30966683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683964-6566-4DEE-A8C5-651F5B744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228600"/>
            <a:ext cx="855662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43915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7A3852-FECA-40C8-BDEB-E8349545C20B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358C32-050B-4FC4-986F-37518487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069546-9EBC-464A-8870-520D7A23E4A9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91E33F-28CA-46E5-9553-36A5B484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3884FF-03C8-4E2C-A60C-8E15126BBDBD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67B4BC-C992-4143-BF1A-E4FA0A0A6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72A70-9966-4969-B651-3BB406A87825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BF6884-1672-4B7C-B6CC-F47089C0D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9BB32C-9E72-4729-B89E-41F329740BB6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95C541-3327-4812-94F7-094CF39D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2B62AE-ADE3-43EA-9377-4F8379EA0415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FA1828-11CF-4B7F-A0AB-05EA06CA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65369E-7F86-4179-A6B0-732FC789440E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471B11-7F57-46E5-A862-01445558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9EB2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NARR-logo-3_dk-60g-Xback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858148" y="6000768"/>
            <a:ext cx="1214414" cy="754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654164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Developing and Managing Great Recovery Residence Provider Organizations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Criteria: Standards for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Formal standards for members, residences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Code of Ethics or equivalent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Defined process for administering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Defined process for resolving disputes (residents, members, public)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Agree to adopt NARR Standard for Recovery Residences as minimum for own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Criteria: Records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Membership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Disputes, complaints, 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 records, including statements to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Criteria: Contribution to NARR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85968"/>
            <a:ext cx="84391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Participation in NARR committees, activities (subject to resource constraints)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collection and research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Cooperation in resolving complaints we receive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your shared purpose</a:t>
            </a:r>
          </a:p>
          <a:p>
            <a:r>
              <a:rPr lang="en-US" dirty="0" smtClean="0"/>
              <a:t>If you’re new and small, </a:t>
            </a:r>
            <a:r>
              <a:rPr lang="en-US" b="1" i="1" dirty="0" smtClean="0"/>
              <a:t>keep it simple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What work needs to be done?</a:t>
            </a:r>
          </a:p>
          <a:p>
            <a:pPr lvl="1"/>
            <a:r>
              <a:rPr lang="en-US" dirty="0" smtClean="0"/>
              <a:t>What decisions have to be made?</a:t>
            </a:r>
          </a:p>
          <a:p>
            <a:pPr lvl="1"/>
            <a:r>
              <a:rPr lang="en-US" dirty="0" smtClean="0"/>
              <a:t>How will you attract members?</a:t>
            </a:r>
          </a:p>
          <a:p>
            <a:pPr lvl="1"/>
            <a:r>
              <a:rPr lang="en-US" dirty="0" smtClean="0"/>
              <a:t>Who answers the phone?</a:t>
            </a:r>
          </a:p>
          <a:p>
            <a:pPr lvl="1"/>
            <a:r>
              <a:rPr lang="en-US" dirty="0" smtClean="0"/>
              <a:t>Who handles communication?</a:t>
            </a:r>
          </a:p>
          <a:p>
            <a:r>
              <a:rPr lang="en-US" dirty="0" smtClean="0"/>
              <a:t>Who needs to be part of your group?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 form</a:t>
            </a:r>
          </a:p>
          <a:p>
            <a:pPr lvl="1"/>
            <a:r>
              <a:rPr lang="en-US" dirty="0" smtClean="0"/>
              <a:t>Nonprofit status, or</a:t>
            </a:r>
          </a:p>
          <a:p>
            <a:pPr lvl="1"/>
            <a:r>
              <a:rPr lang="en-US" dirty="0" smtClean="0"/>
              <a:t>Unincorporated association</a:t>
            </a:r>
          </a:p>
          <a:p>
            <a:r>
              <a:rPr lang="en-US" dirty="0" smtClean="0"/>
              <a:t>President, Secretary, Treasurer, other offices</a:t>
            </a:r>
          </a:p>
          <a:p>
            <a:r>
              <a:rPr lang="en-US" dirty="0" smtClean="0"/>
              <a:t>Board of Directors? Advisory Board?</a:t>
            </a:r>
          </a:p>
          <a:p>
            <a:r>
              <a:rPr lang="en-US" dirty="0" smtClean="0"/>
              <a:t>Nominations, elections</a:t>
            </a:r>
          </a:p>
          <a:p>
            <a:r>
              <a:rPr lang="en-US" dirty="0" smtClean="0"/>
              <a:t>Committees and committee work</a:t>
            </a:r>
          </a:p>
          <a:p>
            <a:r>
              <a:rPr lang="en-US" dirty="0" smtClean="0"/>
              <a:t>Operating rules (bylaws or equivalent)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standards? (adopt, modify, evolve with experience)</a:t>
            </a:r>
          </a:p>
          <a:p>
            <a:r>
              <a:rPr lang="en-US" dirty="0" smtClean="0"/>
              <a:t>Code of Ethics</a:t>
            </a:r>
          </a:p>
          <a:p>
            <a:r>
              <a:rPr lang="en-US" dirty="0" smtClean="0"/>
              <a:t>Application form, supporting material</a:t>
            </a:r>
          </a:p>
          <a:p>
            <a:r>
              <a:rPr lang="en-US" dirty="0" smtClean="0"/>
              <a:t>Inspections, related</a:t>
            </a:r>
          </a:p>
          <a:p>
            <a:r>
              <a:rPr lang="en-US" dirty="0" smtClean="0"/>
              <a:t>Costs, member charges</a:t>
            </a:r>
          </a:p>
          <a:p>
            <a:r>
              <a:rPr lang="en-US" dirty="0" smtClean="0"/>
              <a:t>Keeping records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Every stakeholder is an audience</a:t>
            </a:r>
          </a:p>
          <a:p>
            <a:r>
              <a:rPr lang="en-US" dirty="0" smtClean="0"/>
              <a:t>Membership, residents</a:t>
            </a:r>
          </a:p>
          <a:p>
            <a:r>
              <a:rPr lang="en-US" dirty="0" smtClean="0"/>
              <a:t>Non-member providers</a:t>
            </a:r>
          </a:p>
          <a:p>
            <a:r>
              <a:rPr lang="en-US" dirty="0" smtClean="0"/>
              <a:t>Recovery community</a:t>
            </a:r>
          </a:p>
          <a:p>
            <a:r>
              <a:rPr lang="en-US" dirty="0" smtClean="0"/>
              <a:t>Professional community</a:t>
            </a:r>
          </a:p>
          <a:p>
            <a:r>
              <a:rPr lang="en-US" dirty="0" smtClean="0"/>
              <a:t>State, local regulators</a:t>
            </a:r>
          </a:p>
          <a:p>
            <a:r>
              <a:rPr lang="en-US" dirty="0" smtClean="0"/>
              <a:t>Civic groups</a:t>
            </a:r>
          </a:p>
          <a:p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es_house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194481"/>
            <a:ext cx="6065854" cy="5234915"/>
          </a:xfrm>
          <a:prstGeom prst="rect">
            <a:avLst/>
          </a:prstGeom>
        </p:spPr>
      </p:pic>
      <p:pic>
        <p:nvPicPr>
          <p:cNvPr id="3" name="Picture 2" descr="haunted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298" y="1142984"/>
            <a:ext cx="5102714" cy="52864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3688" y="228600"/>
            <a:ext cx="8556625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72" charset="-128"/>
                <a:cs typeface="ＭＳ Ｐゴシック" pitchFamily="-72" charset="-128"/>
              </a:rPr>
              <a:t>Perceptions and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72" charset="-128"/>
                <a:cs typeface="ＭＳ Ｐゴシック" pitchFamily="-72" charset="-128"/>
              </a:rPr>
              <a:t> reality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2000240"/>
            <a:ext cx="4286280" cy="37147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56625" cy="914400"/>
          </a:xfrm>
        </p:spPr>
        <p:txBody>
          <a:bodyPr/>
          <a:lstStyle/>
          <a:p>
            <a:r>
              <a:rPr lang="en-US" dirty="0" smtClean="0"/>
              <a:t>e-Newsletters, email blasts</a:t>
            </a:r>
            <a:endParaRPr lang="en-US" dirty="0"/>
          </a:p>
        </p:txBody>
      </p:sp>
      <p:pic>
        <p:nvPicPr>
          <p:cNvPr id="4" name="Picture 3" descr="GARR-NL_2012-05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4214371" cy="364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2357430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Announcements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Events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News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Tips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Member items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Promote alliances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Community interest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Donations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2285992"/>
            <a:ext cx="7286676" cy="35004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56625" cy="914400"/>
          </a:xfrm>
        </p:spPr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7" name="Picture 6" descr="CAARR_site_0039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572000" cy="1582168"/>
          </a:xfrm>
          <a:prstGeom prst="rect">
            <a:avLst/>
          </a:prstGeom>
        </p:spPr>
      </p:pic>
      <p:pic>
        <p:nvPicPr>
          <p:cNvPr id="8" name="Picture 7" descr="CAR_site_0038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72008"/>
            <a:ext cx="4572000" cy="1787445"/>
          </a:xfrm>
          <a:prstGeom prst="rect">
            <a:avLst/>
          </a:prstGeom>
        </p:spPr>
      </p:pic>
      <p:pic>
        <p:nvPicPr>
          <p:cNvPr id="9" name="Picture 8" descr="NARR_site_0040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3861927" cy="2566733"/>
          </a:xfrm>
          <a:prstGeom prst="rect">
            <a:avLst/>
          </a:prstGeom>
        </p:spPr>
      </p:pic>
      <p:pic>
        <p:nvPicPr>
          <p:cNvPr id="10" name="Picture 9" descr="SLN_site_0041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71876"/>
            <a:ext cx="3928538" cy="236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428604"/>
            <a:ext cx="8501122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OTSCartoon"/>
          <p:cNvPicPr>
            <a:picLocks noChangeAspect="1" noChangeArrowheads="1"/>
          </p:cNvPicPr>
          <p:nvPr/>
        </p:nvPicPr>
        <p:blipFill>
          <a:blip r:embed="rId2" cstate="print"/>
          <a:srcRect l="755" r="510" b="1338"/>
          <a:stretch>
            <a:fillRect/>
          </a:stretch>
        </p:blipFill>
        <p:spPr bwMode="auto">
          <a:xfrm>
            <a:off x="2259633" y="500042"/>
            <a:ext cx="3955441" cy="4357717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596" y="4499299"/>
            <a:ext cx="8358246" cy="12926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“And so you just threw everything together? . . . </a:t>
            </a:r>
          </a:p>
          <a:p>
            <a:pPr algn="ctr"/>
            <a:r>
              <a:rPr lang="en-US" sz="2400" b="1" dirty="0"/>
              <a:t>Mathews, a posse is something you have to </a:t>
            </a:r>
            <a:r>
              <a:rPr lang="en-US" sz="2800" b="1" i="1" u="sng" dirty="0"/>
              <a:t>organize</a:t>
            </a:r>
            <a:r>
              <a:rPr lang="en-US" sz="2400" b="1" dirty="0"/>
              <a:t>.”</a:t>
            </a:r>
          </a:p>
          <a:p>
            <a:pPr algn="r">
              <a:spcBef>
                <a:spcPts val="1200"/>
              </a:spcBef>
            </a:pPr>
            <a:r>
              <a:rPr lang="en-US" sz="1600" i="1" dirty="0" smtClean="0"/>
              <a:t>The Far </a:t>
            </a:r>
            <a:r>
              <a:rPr lang="en-US" sz="1600" i="1" dirty="0"/>
              <a:t>Side, </a:t>
            </a:r>
            <a:r>
              <a:rPr lang="en-US" sz="1600" dirty="0" smtClean="0"/>
              <a:t>Gary </a:t>
            </a:r>
            <a:r>
              <a:rPr lang="en-US" sz="1600" dirty="0"/>
              <a:t>Larson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/>
          <a:lstStyle/>
          <a:p>
            <a:r>
              <a:rPr lang="en-US" b="1" dirty="0" smtClean="0"/>
              <a:t>Outstanding recovery residence ecosystems don’t emerge</a:t>
            </a:r>
            <a:br>
              <a:rPr lang="en-US" b="1" dirty="0" smtClean="0"/>
            </a:br>
            <a:r>
              <a:rPr lang="en-US" b="1" dirty="0" smtClean="0"/>
              <a:t>by chance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202260"/>
            <a:ext cx="8286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Communicating the value of strong recovery residence provider organizations: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Benefits to the community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Expanded opportunities for people in need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Value to members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range of residence quality</a:t>
            </a:r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>
            <a:off x="3581400" y="1600200"/>
            <a:ext cx="533400" cy="5334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2362200"/>
            <a:ext cx="533400" cy="5334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3581400" y="2971800"/>
            <a:ext cx="533400" cy="5334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3581400" y="3886200"/>
            <a:ext cx="533400" cy="533400"/>
          </a:xfrm>
          <a:prstGeom prst="leftArrow">
            <a:avLst/>
          </a:prstGeom>
          <a:solidFill>
            <a:srgbClr val="FEF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3581400" y="4615544"/>
            <a:ext cx="533400" cy="5334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3581400" y="5638800"/>
            <a:ext cx="533400" cy="533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533400" y="1371600"/>
            <a:ext cx="2895600" cy="5181600"/>
            <a:chOff x="533400" y="1371600"/>
            <a:chExt cx="2895600" cy="5181600"/>
          </a:xfrm>
        </p:grpSpPr>
        <p:sp>
          <p:nvSpPr>
            <p:cNvPr id="4" name="Rectangle 3"/>
            <p:cNvSpPr/>
            <p:nvPr/>
          </p:nvSpPr>
          <p:spPr>
            <a:xfrm>
              <a:off x="533400" y="1371600"/>
              <a:ext cx="28956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2286000"/>
              <a:ext cx="2895600" cy="1447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3733800"/>
              <a:ext cx="2895600" cy="1524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5257800"/>
              <a:ext cx="2895600" cy="1295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Up-Down Arrow 32"/>
            <p:cNvSpPr/>
            <p:nvPr/>
          </p:nvSpPr>
          <p:spPr>
            <a:xfrm>
              <a:off x="914400" y="1676400"/>
              <a:ext cx="838200" cy="4343400"/>
            </a:xfrm>
            <a:prstGeom prst="upDownArrow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1524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Outstanding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5715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Unacceptable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19200" y="3124200"/>
            <a:ext cx="205740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Homes vary from outstanding to unacceptable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2743200"/>
            <a:ext cx="38100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Challenges are different for each level of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Value of strong regional organizations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7620000" cy="718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7620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10001"/>
            <a:ext cx="7620000" cy="1295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105400"/>
            <a:ext cx="7620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8404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Outstanding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486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Unacceptable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1295400"/>
            <a:ext cx="198120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400" y="137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 support</a:t>
            </a:r>
            <a:endParaRPr lang="en-US" sz="1600" b="1" dirty="0"/>
          </a:p>
        </p:txBody>
      </p:sp>
      <p:grpSp>
        <p:nvGrpSpPr>
          <p:cNvPr id="3" name="Group 89"/>
          <p:cNvGrpSpPr/>
          <p:nvPr/>
        </p:nvGrpSpPr>
        <p:grpSpPr>
          <a:xfrm>
            <a:off x="2819400" y="3352800"/>
            <a:ext cx="1600200" cy="2514600"/>
            <a:chOff x="2819400" y="3352800"/>
            <a:chExt cx="1600200" cy="2514600"/>
          </a:xfrm>
        </p:grpSpPr>
        <p:sp>
          <p:nvSpPr>
            <p:cNvPr id="23" name="Oval 22"/>
            <p:cNvSpPr/>
            <p:nvPr/>
          </p:nvSpPr>
          <p:spPr>
            <a:xfrm>
              <a:off x="3048000" y="3352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4267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4648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5105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242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624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81400" y="5257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038600" y="3657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038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3"/>
          <p:cNvGrpSpPr/>
          <p:nvPr/>
        </p:nvGrpSpPr>
        <p:grpSpPr>
          <a:xfrm>
            <a:off x="5029200" y="1295400"/>
            <a:ext cx="1981200" cy="4724400"/>
            <a:chOff x="5029200" y="1295400"/>
            <a:chExt cx="1981200" cy="4724400"/>
          </a:xfrm>
        </p:grpSpPr>
        <p:sp>
          <p:nvSpPr>
            <p:cNvPr id="16" name="Rectangle 15"/>
            <p:cNvSpPr/>
            <p:nvPr/>
          </p:nvSpPr>
          <p:spPr>
            <a:xfrm>
              <a:off x="5029200" y="1295400"/>
              <a:ext cx="1981200" cy="4724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13716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Strong support</a:t>
              </a:r>
              <a:endParaRPr lang="en-US" sz="1600" b="1" dirty="0"/>
            </a:p>
          </p:txBody>
        </p:sp>
        <p:grpSp>
          <p:nvGrpSpPr>
            <p:cNvPr id="9" name="Group 88"/>
            <p:cNvGrpSpPr/>
            <p:nvPr/>
          </p:nvGrpSpPr>
          <p:grpSpPr>
            <a:xfrm>
              <a:off x="5029200" y="1905000"/>
              <a:ext cx="1905000" cy="3505200"/>
              <a:chOff x="5029200" y="1905000"/>
              <a:chExt cx="1905000" cy="3505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86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9436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324600" y="4648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34000" y="4419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91200" y="4800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172200" y="5181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477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257800" y="4038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05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34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960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638800" y="2057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34000" y="2971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5532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388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34000" y="2286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19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15000" y="3886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943600" y="1905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722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867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0292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705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05600" y="3962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67400" y="4267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00800" y="2514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388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484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705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34000" y="2590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8674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400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05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172200" y="4191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62600" y="3124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3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912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0" name="Group 86"/>
          <p:cNvGrpSpPr/>
          <p:nvPr/>
        </p:nvGrpSpPr>
        <p:grpSpPr>
          <a:xfrm>
            <a:off x="457200" y="2362200"/>
            <a:ext cx="4343400" cy="3733800"/>
            <a:chOff x="457200" y="2362200"/>
            <a:chExt cx="4343400" cy="3733800"/>
          </a:xfrm>
        </p:grpSpPr>
        <p:sp>
          <p:nvSpPr>
            <p:cNvPr id="84" name="Oval 83"/>
            <p:cNvSpPr/>
            <p:nvPr/>
          </p:nvSpPr>
          <p:spPr>
            <a:xfrm>
              <a:off x="2438400" y="2362200"/>
              <a:ext cx="2362200" cy="37338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ular Callout 84"/>
            <p:cNvSpPr/>
            <p:nvPr/>
          </p:nvSpPr>
          <p:spPr>
            <a:xfrm>
              <a:off x="609600" y="2590800"/>
              <a:ext cx="1676400" cy="838200"/>
            </a:xfrm>
            <a:prstGeom prst="wedgeRectCallout">
              <a:avLst>
                <a:gd name="adj1" fmla="val 61272"/>
                <a:gd name="adj2" fmla="val 95801"/>
              </a:avLst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Limited capacity</a:t>
              </a:r>
              <a:endParaRPr lang="en-US" b="1" dirty="0"/>
            </a:p>
          </p:txBody>
        </p:sp>
        <p:sp>
          <p:nvSpPr>
            <p:cNvPr id="86" name="Rectangular Callout 85"/>
            <p:cNvSpPr/>
            <p:nvPr/>
          </p:nvSpPr>
          <p:spPr>
            <a:xfrm>
              <a:off x="457200" y="4114800"/>
              <a:ext cx="1676400" cy="838200"/>
            </a:xfrm>
            <a:prstGeom prst="wedgeRectCallout">
              <a:avLst>
                <a:gd name="adj1" fmla="val 78497"/>
                <a:gd name="adj2" fmla="val 84317"/>
              </a:avLst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Generally poor quality</a:t>
              </a:r>
              <a:endParaRPr lang="en-US" b="1" dirty="0"/>
            </a:p>
          </p:txBody>
        </p:sp>
      </p:grpSp>
      <p:grpSp>
        <p:nvGrpSpPr>
          <p:cNvPr id="11" name="Group 89"/>
          <p:cNvGrpSpPr/>
          <p:nvPr/>
        </p:nvGrpSpPr>
        <p:grpSpPr>
          <a:xfrm>
            <a:off x="4800600" y="1143000"/>
            <a:ext cx="3886200" cy="4876800"/>
            <a:chOff x="4800600" y="1143000"/>
            <a:chExt cx="3886200" cy="4876800"/>
          </a:xfrm>
        </p:grpSpPr>
        <p:sp>
          <p:nvSpPr>
            <p:cNvPr id="88" name="Oval 87"/>
            <p:cNvSpPr/>
            <p:nvPr/>
          </p:nvSpPr>
          <p:spPr>
            <a:xfrm>
              <a:off x="4800600" y="1752600"/>
              <a:ext cx="2514600" cy="426720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ular Callout 88"/>
            <p:cNvSpPr/>
            <p:nvPr/>
          </p:nvSpPr>
          <p:spPr>
            <a:xfrm>
              <a:off x="7010400" y="1143000"/>
              <a:ext cx="1676400" cy="838200"/>
            </a:xfrm>
            <a:prstGeom prst="wedgeRectCallout">
              <a:avLst>
                <a:gd name="adj1" fmla="val -47245"/>
                <a:gd name="adj2" fmla="val 122213"/>
              </a:avLst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More </a:t>
              </a:r>
            </a:p>
            <a:p>
              <a:pPr algn="ctr"/>
              <a:r>
                <a:rPr lang="en-US" b="1" dirty="0" smtClean="0"/>
                <a:t>capacity</a:t>
              </a:r>
              <a:endParaRPr lang="en-US" b="1" dirty="0"/>
            </a:p>
          </p:txBody>
        </p:sp>
      </p:grpSp>
      <p:grpSp>
        <p:nvGrpSpPr>
          <p:cNvPr id="12" name="Group 92"/>
          <p:cNvGrpSpPr/>
          <p:nvPr/>
        </p:nvGrpSpPr>
        <p:grpSpPr>
          <a:xfrm>
            <a:off x="6781800" y="3276600"/>
            <a:ext cx="1981200" cy="2590800"/>
            <a:chOff x="6781800" y="3276600"/>
            <a:chExt cx="1981200" cy="2590800"/>
          </a:xfrm>
        </p:grpSpPr>
        <p:sp>
          <p:nvSpPr>
            <p:cNvPr id="91" name="Up Arrow 90"/>
            <p:cNvSpPr/>
            <p:nvPr/>
          </p:nvSpPr>
          <p:spPr>
            <a:xfrm>
              <a:off x="6781800" y="3276600"/>
              <a:ext cx="457200" cy="2590800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315200" y="4572000"/>
              <a:ext cx="1447800" cy="6858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Better capacity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Value of strong regional organizations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7620000" cy="718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7620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10001"/>
            <a:ext cx="7620000" cy="1295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105400"/>
            <a:ext cx="7620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8404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Outstanding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486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Unacceptable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1295400"/>
            <a:ext cx="198120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400" y="137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 support</a:t>
            </a:r>
            <a:endParaRPr lang="en-US" sz="1600" b="1" dirty="0"/>
          </a:p>
        </p:txBody>
      </p:sp>
      <p:grpSp>
        <p:nvGrpSpPr>
          <p:cNvPr id="3" name="Group 89"/>
          <p:cNvGrpSpPr/>
          <p:nvPr/>
        </p:nvGrpSpPr>
        <p:grpSpPr>
          <a:xfrm>
            <a:off x="2819400" y="3352800"/>
            <a:ext cx="1600200" cy="2514600"/>
            <a:chOff x="2819400" y="3352800"/>
            <a:chExt cx="1600200" cy="2514600"/>
          </a:xfrm>
        </p:grpSpPr>
        <p:sp>
          <p:nvSpPr>
            <p:cNvPr id="23" name="Oval 22"/>
            <p:cNvSpPr/>
            <p:nvPr/>
          </p:nvSpPr>
          <p:spPr>
            <a:xfrm>
              <a:off x="3048000" y="3352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4267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4648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5105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242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624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81400" y="5257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038600" y="3657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038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3"/>
          <p:cNvGrpSpPr/>
          <p:nvPr/>
        </p:nvGrpSpPr>
        <p:grpSpPr>
          <a:xfrm>
            <a:off x="5029200" y="1295400"/>
            <a:ext cx="1981200" cy="4724400"/>
            <a:chOff x="5029200" y="1295400"/>
            <a:chExt cx="1981200" cy="4724400"/>
          </a:xfrm>
        </p:grpSpPr>
        <p:sp>
          <p:nvSpPr>
            <p:cNvPr id="16" name="Rectangle 15"/>
            <p:cNvSpPr/>
            <p:nvPr/>
          </p:nvSpPr>
          <p:spPr>
            <a:xfrm>
              <a:off x="5029200" y="1295400"/>
              <a:ext cx="1981200" cy="4724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13716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Strong support</a:t>
              </a:r>
              <a:endParaRPr lang="en-US" sz="1600" b="1" dirty="0"/>
            </a:p>
          </p:txBody>
        </p:sp>
        <p:grpSp>
          <p:nvGrpSpPr>
            <p:cNvPr id="9" name="Group 88"/>
            <p:cNvGrpSpPr/>
            <p:nvPr/>
          </p:nvGrpSpPr>
          <p:grpSpPr>
            <a:xfrm>
              <a:off x="5029200" y="1905000"/>
              <a:ext cx="1905000" cy="3505200"/>
              <a:chOff x="5029200" y="1905000"/>
              <a:chExt cx="1905000" cy="3505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86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9436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324600" y="4648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34000" y="4419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91200" y="4800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172200" y="5181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477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257800" y="4038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05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34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960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638800" y="2057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34000" y="2971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5532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388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34000" y="2286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19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15000" y="3886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943600" y="1905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722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867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0292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705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05600" y="3962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67400" y="4267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00800" y="2514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388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484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705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34000" y="2590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8674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400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05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172200" y="4191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62600" y="3124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3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912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4" name="Rectangle 93"/>
          <p:cNvSpPr/>
          <p:nvPr/>
        </p:nvSpPr>
        <p:spPr>
          <a:xfrm>
            <a:off x="5000628" y="1828800"/>
            <a:ext cx="2000264" cy="19812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ular Callout 94"/>
          <p:cNvSpPr/>
          <p:nvPr/>
        </p:nvSpPr>
        <p:spPr>
          <a:xfrm>
            <a:off x="7010400" y="1143000"/>
            <a:ext cx="1676400" cy="838200"/>
          </a:xfrm>
          <a:prstGeom prst="wedgeRectCallout">
            <a:avLst>
              <a:gd name="adj1" fmla="val -47245"/>
              <a:gd name="adj2" fmla="val 12221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Your</a:t>
            </a:r>
          </a:p>
          <a:p>
            <a:pPr algn="ctr"/>
            <a:r>
              <a:rPr lang="en-US" b="1" dirty="0" smtClean="0"/>
              <a:t> members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and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 costs</a:t>
            </a:r>
          </a:p>
          <a:p>
            <a:r>
              <a:rPr lang="en-US" dirty="0" smtClean="0"/>
              <a:t>Standards that tend to exclude</a:t>
            </a:r>
          </a:p>
          <a:p>
            <a:r>
              <a:rPr lang="en-US" dirty="0" smtClean="0"/>
              <a:t>Poor outreach, communication</a:t>
            </a:r>
          </a:p>
          <a:p>
            <a:r>
              <a:rPr lang="en-US" dirty="0" smtClean="0"/>
              <a:t>Favoritism</a:t>
            </a:r>
          </a:p>
          <a:p>
            <a:r>
              <a:rPr lang="en-US" dirty="0" smtClean="0"/>
              <a:t>Failure to support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Opportunities</a:t>
            </a:r>
          </a:p>
          <a:p>
            <a:r>
              <a:rPr lang="en-US" dirty="0" smtClean="0"/>
              <a:t>Meetings</a:t>
            </a:r>
          </a:p>
          <a:p>
            <a:r>
              <a:rPr lang="en-US" dirty="0" smtClean="0"/>
              <a:t>Inspections</a:t>
            </a:r>
          </a:p>
          <a:p>
            <a:r>
              <a:rPr lang="en-US" dirty="0" smtClean="0"/>
              <a:t>Dispute resolution</a:t>
            </a:r>
          </a:p>
          <a:p>
            <a:r>
              <a:rPr lang="en-US" dirty="0" smtClean="0"/>
              <a:t>Outreach, advocacy, housing 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 fees</a:t>
            </a:r>
          </a:p>
          <a:p>
            <a:r>
              <a:rPr lang="en-US" dirty="0" smtClean="0"/>
              <a:t>Program service revenues</a:t>
            </a:r>
          </a:p>
          <a:p>
            <a:r>
              <a:rPr lang="en-US" dirty="0" smtClean="0"/>
              <a:t>Donations, grants</a:t>
            </a:r>
          </a:p>
          <a:p>
            <a:r>
              <a:rPr lang="en-US" dirty="0" smtClean="0"/>
              <a:t>Contracts</a:t>
            </a:r>
          </a:p>
          <a:p>
            <a:r>
              <a:rPr lang="en-US" dirty="0" smtClean="0"/>
              <a:t>State, local government partnerships</a:t>
            </a:r>
          </a:p>
          <a:p>
            <a:pPr>
              <a:buNone/>
            </a:pPr>
            <a:r>
              <a:rPr lang="en-US" b="1" i="1" dirty="0" smtClean="0"/>
              <a:t>But first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core functions extremely well</a:t>
            </a:r>
          </a:p>
          <a:p>
            <a:r>
              <a:rPr lang="en-US" dirty="0" smtClean="0"/>
              <a:t>Attract significant membership support</a:t>
            </a:r>
          </a:p>
          <a:p>
            <a:r>
              <a:rPr lang="en-US" dirty="0" smtClean="0"/>
              <a:t>Build recovery, mental health, social services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discussion</a:t>
            </a:r>
            <a:endParaRPr lang="en-US" dirty="0"/>
          </a:p>
        </p:txBody>
      </p:sp>
      <p:pic>
        <p:nvPicPr>
          <p:cNvPr id="3" name="Picture 2" descr="sidney-harris-i-think-you-should-be-more-explicit-here-in-step-two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033462"/>
            <a:ext cx="4314843" cy="5753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9124" y="3214686"/>
            <a:ext cx="642942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25601">
            <a:off x="4500562" y="3006457"/>
            <a:ext cx="785818" cy="68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Then a miracle occurs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low, but not zero</a:t>
            </a:r>
          </a:p>
          <a:p>
            <a:r>
              <a:rPr lang="en-US" dirty="0" smtClean="0"/>
              <a:t>Much depends on volunteers, skills</a:t>
            </a:r>
          </a:p>
          <a:p>
            <a:r>
              <a:rPr lang="en-US" dirty="0" smtClean="0"/>
              <a:t>Expenses increase with size, geographic reach</a:t>
            </a:r>
          </a:p>
          <a:p>
            <a:r>
              <a:rPr lang="en-US" dirty="0" smtClean="0"/>
              <a:t>Don’t neglect support functions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Peer-based organization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2910" y="4071942"/>
            <a:ext cx="1857388" cy="1756524"/>
            <a:chOff x="1857356" y="3571876"/>
            <a:chExt cx="1857388" cy="1756524"/>
          </a:xfrm>
        </p:grpSpPr>
        <p:sp>
          <p:nvSpPr>
            <p:cNvPr id="8" name="Oval 7"/>
            <p:cNvSpPr/>
            <p:nvPr/>
          </p:nvSpPr>
          <p:spPr>
            <a:xfrm>
              <a:off x="2285984" y="3786190"/>
              <a:ext cx="1214446" cy="12144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5" descr="C:\Users\dave\AppData\Local\Microsoft\Windows\Temporary Internet Files\Content.IE5\JISED07F\MC90043391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56" y="3929066"/>
              <a:ext cx="945492" cy="945492"/>
            </a:xfrm>
            <a:prstGeom prst="rect">
              <a:avLst/>
            </a:prstGeom>
            <a:noFill/>
          </p:spPr>
        </p:pic>
        <p:pic>
          <p:nvPicPr>
            <p:cNvPr id="10" name="Picture 3" descr="C:\Users\dave\AppData\Local\Microsoft\Windows\Temporary Internet Files\Content.IE5\43Y20RQP\MC900431627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60" y="4572008"/>
              <a:ext cx="756392" cy="756392"/>
            </a:xfrm>
            <a:prstGeom prst="rect">
              <a:avLst/>
            </a:prstGeom>
            <a:noFill/>
          </p:spPr>
        </p:pic>
        <p:pic>
          <p:nvPicPr>
            <p:cNvPr id="11" name="Picture 4" descr="C:\Users\dave\AppData\Local\Microsoft\Windows\Temporary Internet Files\Content.IE5\5JHSJLMI\MC90044173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3571876"/>
              <a:ext cx="1071570" cy="1071570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3286116" y="4643446"/>
            <a:ext cx="1731754" cy="1428748"/>
            <a:chOff x="4143372" y="4143380"/>
            <a:chExt cx="1731754" cy="1428748"/>
          </a:xfrm>
        </p:grpSpPr>
        <p:sp>
          <p:nvSpPr>
            <p:cNvPr id="12" name="Oval 11"/>
            <p:cNvSpPr/>
            <p:nvPr/>
          </p:nvSpPr>
          <p:spPr>
            <a:xfrm>
              <a:off x="4572000" y="4214818"/>
              <a:ext cx="1071570" cy="10715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 descr="C:\Users\dave\AppData\Local\Microsoft\Windows\Temporary Internet Files\Content.IE5\T3G0TKVR\MC90030394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72" y="4143380"/>
              <a:ext cx="1143008" cy="654448"/>
            </a:xfrm>
            <a:prstGeom prst="rect">
              <a:avLst/>
            </a:prstGeom>
            <a:noFill/>
          </p:spPr>
        </p:pic>
        <p:pic>
          <p:nvPicPr>
            <p:cNvPr id="14" name="Picture 5" descr="C:\Users\dave\AppData\Local\Microsoft\Windows\Temporary Internet Files\Content.IE5\JISED07F\MC90043391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190" y="4626192"/>
              <a:ext cx="945936" cy="945936"/>
            </a:xfrm>
            <a:prstGeom prst="rect">
              <a:avLst/>
            </a:prstGeom>
            <a:noFill/>
          </p:spPr>
        </p:pic>
      </p:grpSp>
      <p:pic>
        <p:nvPicPr>
          <p:cNvPr id="15" name="Picture 4" descr="C:\Users\dave\AppData\Local\Microsoft\Windows\Temporary Internet Files\Content.IE5\5JHSJLMI\MC9004417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357694"/>
            <a:ext cx="1071570" cy="107157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6429388" y="2857496"/>
            <a:ext cx="2170166" cy="1754120"/>
            <a:chOff x="5572132" y="1785926"/>
            <a:chExt cx="2170166" cy="1754120"/>
          </a:xfrm>
        </p:grpSpPr>
        <p:sp>
          <p:nvSpPr>
            <p:cNvPr id="16" name="Oval 15"/>
            <p:cNvSpPr/>
            <p:nvPr/>
          </p:nvSpPr>
          <p:spPr>
            <a:xfrm>
              <a:off x="6072198" y="2000240"/>
              <a:ext cx="1143008" cy="114300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C:\Users\dave\AppData\Local\Microsoft\Windows\Temporary Internet Files\Content.IE5\5JHSJLMI\MC90044173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2132" y="1785926"/>
              <a:ext cx="1097421" cy="1097421"/>
            </a:xfrm>
            <a:prstGeom prst="rect">
              <a:avLst/>
            </a:prstGeom>
            <a:noFill/>
          </p:spPr>
        </p:pic>
        <p:pic>
          <p:nvPicPr>
            <p:cNvPr id="18" name="Picture 5" descr="C:\Users\dave\AppData\Local\Microsoft\Windows\Temporary Internet Files\Content.IE5\JISED07F\MC90043391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6512" y="2571744"/>
              <a:ext cx="968302" cy="968302"/>
            </a:xfrm>
            <a:prstGeom prst="rect">
              <a:avLst/>
            </a:prstGeom>
            <a:noFill/>
          </p:spPr>
        </p:pic>
        <p:pic>
          <p:nvPicPr>
            <p:cNvPr id="19" name="Picture 6" descr="C:\Users\dave\AppData\Local\Microsoft\Windows\Temporary Internet Files\Content.IE5\T3G0TKVR\MC90030394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264" y="2000240"/>
              <a:ext cx="1170034" cy="669922"/>
            </a:xfrm>
            <a:prstGeom prst="rect">
              <a:avLst/>
            </a:prstGeom>
            <a:noFill/>
          </p:spPr>
        </p:pic>
      </p:grpSp>
      <p:pic>
        <p:nvPicPr>
          <p:cNvPr id="23" name="Picture 5" descr="C:\Users\dave\AppData\Local\Microsoft\Windows\Temporary Internet Files\Content.IE5\JISED07F\MC9004339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643050"/>
            <a:ext cx="1150949" cy="1150949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2143108" y="1714488"/>
            <a:ext cx="3143272" cy="171451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5984" y="2071678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Our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Recovery Residence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Association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24" idx="3"/>
            <a:endCxn id="11" idx="0"/>
          </p:cNvCxnSpPr>
          <p:nvPr/>
        </p:nvCxnSpPr>
        <p:spPr>
          <a:xfrm rot="5400000">
            <a:off x="1836959" y="3305471"/>
            <a:ext cx="894026" cy="63891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13" idx="0"/>
          </p:cNvCxnSpPr>
          <p:nvPr/>
        </p:nvCxnSpPr>
        <p:spPr>
          <a:xfrm rot="16200000" flipH="1">
            <a:off x="3178959" y="3964785"/>
            <a:ext cx="1214446" cy="142876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5"/>
          </p:cNvCxnSpPr>
          <p:nvPr/>
        </p:nvCxnSpPr>
        <p:spPr>
          <a:xfrm rot="16200000" flipH="1">
            <a:off x="4680644" y="3323330"/>
            <a:ext cx="1465532" cy="117470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1"/>
            <a:endCxn id="24" idx="6"/>
          </p:cNvCxnSpPr>
          <p:nvPr/>
        </p:nvCxnSpPr>
        <p:spPr>
          <a:xfrm rot="10800000" flipV="1">
            <a:off x="5286380" y="2218524"/>
            <a:ext cx="1500198" cy="353219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1"/>
          </p:cNvCxnSpPr>
          <p:nvPr/>
        </p:nvCxnSpPr>
        <p:spPr>
          <a:xfrm rot="10800000">
            <a:off x="5072066" y="3000373"/>
            <a:ext cx="1357322" cy="4058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Website, email</a:t>
            </a:r>
          </a:p>
          <a:p>
            <a:r>
              <a:rPr lang="en-US" dirty="0" smtClean="0"/>
              <a:t>Printing, design (brochure, business cards)</a:t>
            </a:r>
          </a:p>
          <a:p>
            <a:r>
              <a:rPr lang="en-US" dirty="0" smtClean="0"/>
              <a:t>Reimbursed travel</a:t>
            </a:r>
          </a:p>
          <a:p>
            <a:r>
              <a:rPr lang="en-US" dirty="0" smtClean="0"/>
              <a:t>Inspections</a:t>
            </a:r>
          </a:p>
          <a:p>
            <a:r>
              <a:rPr lang="en-US" dirty="0" smtClean="0"/>
              <a:t>Phone line (can be virtual)</a:t>
            </a:r>
          </a:p>
          <a:p>
            <a:r>
              <a:rPr lang="en-US" dirty="0" smtClean="0"/>
              <a:t>Association fees (NARR, other)</a:t>
            </a:r>
          </a:p>
          <a:p>
            <a:r>
              <a:rPr lang="en-US" dirty="0" smtClean="0"/>
              <a:t>Housing rights fund (urgency varies)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385778"/>
            <a:ext cx="8556625" cy="914400"/>
          </a:xfrm>
        </p:spPr>
        <p:txBody>
          <a:bodyPr/>
          <a:lstStyle/>
          <a:p>
            <a:r>
              <a:rPr lang="en-US" sz="4000" dirty="0" smtClean="0"/>
              <a:t>What is our organization’s purpose?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28778"/>
            <a:ext cx="8439150" cy="4114800"/>
          </a:xfrm>
        </p:spPr>
        <p:txBody>
          <a:bodyPr/>
          <a:lstStyle/>
          <a:p>
            <a:r>
              <a:rPr lang="en-US" dirty="0" smtClean="0"/>
              <a:t>Establish, maintain standards</a:t>
            </a:r>
          </a:p>
          <a:p>
            <a:r>
              <a:rPr lang="en-US" dirty="0" smtClean="0"/>
              <a:t>Resolve disputes</a:t>
            </a:r>
          </a:p>
          <a:p>
            <a:r>
              <a:rPr lang="en-US" dirty="0" smtClean="0"/>
              <a:t>Raise the bar (standards, mutual expectations)</a:t>
            </a:r>
          </a:p>
          <a:p>
            <a:r>
              <a:rPr lang="en-US" dirty="0" smtClean="0"/>
              <a:t>Share, gain knowledge</a:t>
            </a:r>
          </a:p>
          <a:p>
            <a:r>
              <a:rPr lang="en-US" dirty="0" smtClean="0"/>
              <a:t>Increase public understanding, respect</a:t>
            </a:r>
          </a:p>
          <a:p>
            <a:r>
              <a:rPr lang="en-US" dirty="0" smtClean="0"/>
              <a:t>Establish, maintain a “place at the table” for recovery residences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8"/>
            <a:ext cx="8229600" cy="1143000"/>
          </a:xfrm>
        </p:spPr>
        <p:txBody>
          <a:bodyPr/>
          <a:lstStyle/>
          <a:p>
            <a:r>
              <a:rPr lang="en-US" b="1" dirty="0" smtClean="0"/>
              <a:t>Who are our organization’s stakeholders?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Relationships: a members’ view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0" y="3073737"/>
            <a:ext cx="3154055" cy="1879263"/>
            <a:chOff x="2286000" y="3073737"/>
            <a:chExt cx="3154055" cy="1879263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2627499" y="3457575"/>
              <a:ext cx="144348" cy="1400175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39" y="9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41" y="274"/>
                </a:cxn>
                <a:cxn ang="0">
                  <a:pos x="41" y="274"/>
                </a:cxn>
                <a:cxn ang="0">
                  <a:pos x="40" y="277"/>
                </a:cxn>
                <a:cxn ang="0">
                  <a:pos x="39" y="280"/>
                </a:cxn>
                <a:cxn ang="0">
                  <a:pos x="35" y="285"/>
                </a:cxn>
                <a:cxn ang="0">
                  <a:pos x="28" y="288"/>
                </a:cxn>
                <a:cxn ang="0">
                  <a:pos x="24" y="289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16" y="289"/>
                </a:cxn>
                <a:cxn ang="0">
                  <a:pos x="12" y="288"/>
                </a:cxn>
                <a:cxn ang="0">
                  <a:pos x="5" y="285"/>
                </a:cxn>
                <a:cxn ang="0">
                  <a:pos x="1" y="280"/>
                </a:cxn>
                <a:cxn ang="0">
                  <a:pos x="0" y="277"/>
                </a:cxn>
                <a:cxn ang="0">
                  <a:pos x="0" y="274"/>
                </a:cxn>
                <a:cxn ang="0">
                  <a:pos x="0" y="274"/>
                </a:cxn>
              </a:cxnLst>
              <a:rect l="0" t="0" r="r" b="b"/>
              <a:pathLst>
                <a:path w="41" h="290">
                  <a:moveTo>
                    <a:pt x="0" y="274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40" y="277"/>
                  </a:lnTo>
                  <a:lnTo>
                    <a:pt x="39" y="280"/>
                  </a:lnTo>
                  <a:lnTo>
                    <a:pt x="35" y="285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16" y="289"/>
                  </a:lnTo>
                  <a:lnTo>
                    <a:pt x="12" y="288"/>
                  </a:lnTo>
                  <a:lnTo>
                    <a:pt x="5" y="285"/>
                  </a:lnTo>
                  <a:lnTo>
                    <a:pt x="1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027799" y="3552825"/>
              <a:ext cx="144348" cy="1400175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39" y="9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41" y="274"/>
                </a:cxn>
                <a:cxn ang="0">
                  <a:pos x="41" y="274"/>
                </a:cxn>
                <a:cxn ang="0">
                  <a:pos x="40" y="277"/>
                </a:cxn>
                <a:cxn ang="0">
                  <a:pos x="39" y="280"/>
                </a:cxn>
                <a:cxn ang="0">
                  <a:pos x="35" y="285"/>
                </a:cxn>
                <a:cxn ang="0">
                  <a:pos x="28" y="288"/>
                </a:cxn>
                <a:cxn ang="0">
                  <a:pos x="24" y="289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16" y="289"/>
                </a:cxn>
                <a:cxn ang="0">
                  <a:pos x="12" y="288"/>
                </a:cxn>
                <a:cxn ang="0">
                  <a:pos x="5" y="285"/>
                </a:cxn>
                <a:cxn ang="0">
                  <a:pos x="1" y="280"/>
                </a:cxn>
                <a:cxn ang="0">
                  <a:pos x="0" y="277"/>
                </a:cxn>
                <a:cxn ang="0">
                  <a:pos x="0" y="274"/>
                </a:cxn>
                <a:cxn ang="0">
                  <a:pos x="0" y="274"/>
                </a:cxn>
              </a:cxnLst>
              <a:rect l="0" t="0" r="r" b="b"/>
              <a:pathLst>
                <a:path w="41" h="290">
                  <a:moveTo>
                    <a:pt x="0" y="274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40" y="277"/>
                  </a:lnTo>
                  <a:lnTo>
                    <a:pt x="39" y="280"/>
                  </a:lnTo>
                  <a:lnTo>
                    <a:pt x="35" y="285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16" y="289"/>
                  </a:lnTo>
                  <a:lnTo>
                    <a:pt x="12" y="288"/>
                  </a:lnTo>
                  <a:lnTo>
                    <a:pt x="5" y="285"/>
                  </a:lnTo>
                  <a:lnTo>
                    <a:pt x="1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3360153">
              <a:off x="3105054" y="2254683"/>
              <a:ext cx="144348" cy="1782455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39" y="9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41" y="274"/>
                </a:cxn>
                <a:cxn ang="0">
                  <a:pos x="41" y="274"/>
                </a:cxn>
                <a:cxn ang="0">
                  <a:pos x="40" y="277"/>
                </a:cxn>
                <a:cxn ang="0">
                  <a:pos x="39" y="280"/>
                </a:cxn>
                <a:cxn ang="0">
                  <a:pos x="35" y="285"/>
                </a:cxn>
                <a:cxn ang="0">
                  <a:pos x="28" y="288"/>
                </a:cxn>
                <a:cxn ang="0">
                  <a:pos x="24" y="289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16" y="289"/>
                </a:cxn>
                <a:cxn ang="0">
                  <a:pos x="12" y="288"/>
                </a:cxn>
                <a:cxn ang="0">
                  <a:pos x="5" y="285"/>
                </a:cxn>
                <a:cxn ang="0">
                  <a:pos x="1" y="280"/>
                </a:cxn>
                <a:cxn ang="0">
                  <a:pos x="0" y="277"/>
                </a:cxn>
                <a:cxn ang="0">
                  <a:pos x="0" y="274"/>
                </a:cxn>
                <a:cxn ang="0">
                  <a:pos x="0" y="274"/>
                </a:cxn>
              </a:cxnLst>
              <a:rect l="0" t="0" r="r" b="b"/>
              <a:pathLst>
                <a:path w="41" h="290">
                  <a:moveTo>
                    <a:pt x="0" y="274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40" y="277"/>
                  </a:lnTo>
                  <a:lnTo>
                    <a:pt x="39" y="280"/>
                  </a:lnTo>
                  <a:lnTo>
                    <a:pt x="35" y="285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16" y="289"/>
                  </a:lnTo>
                  <a:lnTo>
                    <a:pt x="12" y="288"/>
                  </a:lnTo>
                  <a:lnTo>
                    <a:pt x="5" y="285"/>
                  </a:lnTo>
                  <a:lnTo>
                    <a:pt x="1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18239847" flipH="1">
              <a:off x="4476654" y="2259446"/>
              <a:ext cx="144348" cy="1782455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39" y="9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41" y="274"/>
                </a:cxn>
                <a:cxn ang="0">
                  <a:pos x="41" y="274"/>
                </a:cxn>
                <a:cxn ang="0">
                  <a:pos x="40" y="277"/>
                </a:cxn>
                <a:cxn ang="0">
                  <a:pos x="39" y="280"/>
                </a:cxn>
                <a:cxn ang="0">
                  <a:pos x="35" y="285"/>
                </a:cxn>
                <a:cxn ang="0">
                  <a:pos x="28" y="288"/>
                </a:cxn>
                <a:cxn ang="0">
                  <a:pos x="24" y="289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20" y="290"/>
                </a:cxn>
                <a:cxn ang="0">
                  <a:pos x="16" y="289"/>
                </a:cxn>
                <a:cxn ang="0">
                  <a:pos x="12" y="288"/>
                </a:cxn>
                <a:cxn ang="0">
                  <a:pos x="5" y="285"/>
                </a:cxn>
                <a:cxn ang="0">
                  <a:pos x="1" y="280"/>
                </a:cxn>
                <a:cxn ang="0">
                  <a:pos x="0" y="277"/>
                </a:cxn>
                <a:cxn ang="0">
                  <a:pos x="0" y="274"/>
                </a:cxn>
                <a:cxn ang="0">
                  <a:pos x="0" y="274"/>
                </a:cxn>
              </a:cxnLst>
              <a:rect l="0" t="0" r="r" b="b"/>
              <a:pathLst>
                <a:path w="41" h="290">
                  <a:moveTo>
                    <a:pt x="0" y="274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40" y="277"/>
                  </a:lnTo>
                  <a:lnTo>
                    <a:pt x="39" y="280"/>
                  </a:lnTo>
                  <a:lnTo>
                    <a:pt x="35" y="285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16" y="289"/>
                  </a:lnTo>
                  <a:lnTo>
                    <a:pt x="12" y="288"/>
                  </a:lnTo>
                  <a:lnTo>
                    <a:pt x="5" y="285"/>
                  </a:lnTo>
                  <a:lnTo>
                    <a:pt x="1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</p:grpSp>
      <p:grpSp>
        <p:nvGrpSpPr>
          <p:cNvPr id="12" name="Group 22"/>
          <p:cNvGrpSpPr/>
          <p:nvPr/>
        </p:nvGrpSpPr>
        <p:grpSpPr>
          <a:xfrm>
            <a:off x="2971800" y="3047963"/>
            <a:ext cx="1881188" cy="1743112"/>
            <a:chOff x="2971800" y="3047963"/>
            <a:chExt cx="1881188" cy="1743112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129088" y="3524250"/>
              <a:ext cx="723900" cy="904875"/>
            </a:xfrm>
            <a:custGeom>
              <a:avLst/>
              <a:gdLst/>
              <a:ahLst/>
              <a:cxnLst>
                <a:cxn ang="0">
                  <a:pos x="30" y="283"/>
                </a:cxn>
                <a:cxn ang="0">
                  <a:pos x="4" y="263"/>
                </a:cxn>
                <a:cxn ang="0">
                  <a:pos x="0" y="195"/>
                </a:cxn>
                <a:cxn ang="0">
                  <a:pos x="8" y="173"/>
                </a:cxn>
                <a:cxn ang="0">
                  <a:pos x="16" y="164"/>
                </a:cxn>
                <a:cxn ang="0">
                  <a:pos x="28" y="155"/>
                </a:cxn>
                <a:cxn ang="0">
                  <a:pos x="49" y="150"/>
                </a:cxn>
                <a:cxn ang="0">
                  <a:pos x="81" y="150"/>
                </a:cxn>
                <a:cxn ang="0">
                  <a:pos x="97" y="158"/>
                </a:cxn>
                <a:cxn ang="0">
                  <a:pos x="97" y="169"/>
                </a:cxn>
                <a:cxn ang="0">
                  <a:pos x="81" y="177"/>
                </a:cxn>
                <a:cxn ang="0">
                  <a:pos x="49" y="177"/>
                </a:cxn>
                <a:cxn ang="0">
                  <a:pos x="42" y="182"/>
                </a:cxn>
                <a:cxn ang="0">
                  <a:pos x="36" y="195"/>
                </a:cxn>
                <a:cxn ang="0">
                  <a:pos x="37" y="252"/>
                </a:cxn>
                <a:cxn ang="0">
                  <a:pos x="50" y="259"/>
                </a:cxn>
                <a:cxn ang="0">
                  <a:pos x="262" y="256"/>
                </a:cxn>
                <a:cxn ang="0">
                  <a:pos x="266" y="188"/>
                </a:cxn>
                <a:cxn ang="0">
                  <a:pos x="257" y="178"/>
                </a:cxn>
                <a:cxn ang="0">
                  <a:pos x="221" y="177"/>
                </a:cxn>
                <a:cxn ang="0">
                  <a:pos x="188" y="169"/>
                </a:cxn>
                <a:cxn ang="0">
                  <a:pos x="176" y="157"/>
                </a:cxn>
                <a:cxn ang="0">
                  <a:pos x="172" y="110"/>
                </a:cxn>
                <a:cxn ang="0">
                  <a:pos x="181" y="106"/>
                </a:cxn>
                <a:cxn ang="0">
                  <a:pos x="184" y="104"/>
                </a:cxn>
                <a:cxn ang="0">
                  <a:pos x="193" y="98"/>
                </a:cxn>
                <a:cxn ang="0">
                  <a:pos x="207" y="70"/>
                </a:cxn>
                <a:cxn ang="0">
                  <a:pos x="202" y="53"/>
                </a:cxn>
                <a:cxn ang="0">
                  <a:pos x="173" y="30"/>
                </a:cxn>
                <a:cxn ang="0">
                  <a:pos x="150" y="27"/>
                </a:cxn>
                <a:cxn ang="0">
                  <a:pos x="110" y="40"/>
                </a:cxn>
                <a:cxn ang="0">
                  <a:pos x="94" y="70"/>
                </a:cxn>
                <a:cxn ang="0">
                  <a:pos x="100" y="88"/>
                </a:cxn>
                <a:cxn ang="0">
                  <a:pos x="114" y="103"/>
                </a:cxn>
                <a:cxn ang="0">
                  <a:pos x="117" y="122"/>
                </a:cxn>
                <a:cxn ang="0">
                  <a:pos x="105" y="126"/>
                </a:cxn>
                <a:cxn ang="0">
                  <a:pos x="93" y="124"/>
                </a:cxn>
                <a:cxn ang="0">
                  <a:pos x="68" y="100"/>
                </a:cxn>
                <a:cxn ang="0">
                  <a:pos x="58" y="70"/>
                </a:cxn>
                <a:cxn ang="0">
                  <a:pos x="60" y="56"/>
                </a:cxn>
                <a:cxn ang="0">
                  <a:pos x="74" y="31"/>
                </a:cxn>
                <a:cxn ang="0">
                  <a:pos x="98" y="12"/>
                </a:cxn>
                <a:cxn ang="0">
                  <a:pos x="132" y="2"/>
                </a:cxn>
                <a:cxn ang="0">
                  <a:pos x="150" y="0"/>
                </a:cxn>
                <a:cxn ang="0">
                  <a:pos x="186" y="6"/>
                </a:cxn>
                <a:cxn ang="0">
                  <a:pos x="215" y="21"/>
                </a:cxn>
                <a:cxn ang="0">
                  <a:pos x="235" y="43"/>
                </a:cxn>
                <a:cxn ang="0">
                  <a:pos x="242" y="70"/>
                </a:cxn>
                <a:cxn ang="0">
                  <a:pos x="241" y="84"/>
                </a:cxn>
                <a:cxn ang="0">
                  <a:pos x="221" y="115"/>
                </a:cxn>
                <a:cxn ang="0">
                  <a:pos x="207" y="125"/>
                </a:cxn>
                <a:cxn ang="0">
                  <a:pos x="207" y="146"/>
                </a:cxn>
                <a:cxn ang="0">
                  <a:pos x="214" y="150"/>
                </a:cxn>
                <a:cxn ang="0">
                  <a:pos x="251" y="150"/>
                </a:cxn>
                <a:cxn ang="0">
                  <a:pos x="287" y="161"/>
                </a:cxn>
                <a:cxn ang="0">
                  <a:pos x="302" y="188"/>
                </a:cxn>
                <a:cxn ang="0">
                  <a:pos x="301" y="255"/>
                </a:cxn>
                <a:cxn ang="0">
                  <a:pos x="279" y="279"/>
                </a:cxn>
                <a:cxn ang="0">
                  <a:pos x="251" y="286"/>
                </a:cxn>
              </a:cxnLst>
              <a:rect l="0" t="0" r="r" b="b"/>
              <a:pathLst>
                <a:path w="302" h="286">
                  <a:moveTo>
                    <a:pt x="50" y="286"/>
                  </a:moveTo>
                  <a:lnTo>
                    <a:pt x="50" y="286"/>
                  </a:lnTo>
                  <a:lnTo>
                    <a:pt x="41" y="285"/>
                  </a:lnTo>
                  <a:lnTo>
                    <a:pt x="30" y="283"/>
                  </a:lnTo>
                  <a:lnTo>
                    <a:pt x="22" y="279"/>
                  </a:lnTo>
                  <a:lnTo>
                    <a:pt x="14" y="275"/>
                  </a:lnTo>
                  <a:lnTo>
                    <a:pt x="9" y="269"/>
                  </a:lnTo>
                  <a:lnTo>
                    <a:pt x="4" y="263"/>
                  </a:lnTo>
                  <a:lnTo>
                    <a:pt x="1" y="255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89"/>
                  </a:lnTo>
                  <a:lnTo>
                    <a:pt x="3" y="18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12" y="168"/>
                  </a:lnTo>
                  <a:lnTo>
                    <a:pt x="16" y="164"/>
                  </a:lnTo>
                  <a:lnTo>
                    <a:pt x="21" y="159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32" y="153"/>
                  </a:lnTo>
                  <a:lnTo>
                    <a:pt x="37" y="152"/>
                  </a:lnTo>
                  <a:lnTo>
                    <a:pt x="44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8" y="151"/>
                  </a:lnTo>
                  <a:lnTo>
                    <a:pt x="93" y="154"/>
                  </a:lnTo>
                  <a:lnTo>
                    <a:pt x="97" y="158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97" y="169"/>
                  </a:lnTo>
                  <a:lnTo>
                    <a:pt x="93" y="173"/>
                  </a:lnTo>
                  <a:lnTo>
                    <a:pt x="88" y="176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37" y="189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37" y="252"/>
                  </a:lnTo>
                  <a:lnTo>
                    <a:pt x="40" y="256"/>
                  </a:lnTo>
                  <a:lnTo>
                    <a:pt x="45" y="258"/>
                  </a:lnTo>
                  <a:lnTo>
                    <a:pt x="50" y="259"/>
                  </a:lnTo>
                  <a:lnTo>
                    <a:pt x="50" y="259"/>
                  </a:lnTo>
                  <a:lnTo>
                    <a:pt x="251" y="259"/>
                  </a:lnTo>
                  <a:lnTo>
                    <a:pt x="251" y="259"/>
                  </a:lnTo>
                  <a:lnTo>
                    <a:pt x="257" y="258"/>
                  </a:lnTo>
                  <a:lnTo>
                    <a:pt x="262" y="256"/>
                  </a:lnTo>
                  <a:lnTo>
                    <a:pt x="265" y="252"/>
                  </a:lnTo>
                  <a:lnTo>
                    <a:pt x="266" y="248"/>
                  </a:lnTo>
                  <a:lnTo>
                    <a:pt x="266" y="248"/>
                  </a:lnTo>
                  <a:lnTo>
                    <a:pt x="266" y="188"/>
                  </a:lnTo>
                  <a:lnTo>
                    <a:pt x="266" y="188"/>
                  </a:lnTo>
                  <a:lnTo>
                    <a:pt x="265" y="184"/>
                  </a:lnTo>
                  <a:lnTo>
                    <a:pt x="262" y="180"/>
                  </a:lnTo>
                  <a:lnTo>
                    <a:pt x="257" y="178"/>
                  </a:lnTo>
                  <a:lnTo>
                    <a:pt x="251" y="177"/>
                  </a:lnTo>
                  <a:lnTo>
                    <a:pt x="251" y="177"/>
                  </a:lnTo>
                  <a:lnTo>
                    <a:pt x="221" y="177"/>
                  </a:lnTo>
                  <a:lnTo>
                    <a:pt x="221" y="177"/>
                  </a:lnTo>
                  <a:lnTo>
                    <a:pt x="213" y="177"/>
                  </a:lnTo>
                  <a:lnTo>
                    <a:pt x="204" y="175"/>
                  </a:lnTo>
                  <a:lnTo>
                    <a:pt x="196" y="173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81" y="163"/>
                  </a:lnTo>
                  <a:lnTo>
                    <a:pt x="176" y="157"/>
                  </a:lnTo>
                  <a:lnTo>
                    <a:pt x="172" y="150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2" y="110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9" y="102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8" y="93"/>
                  </a:lnTo>
                  <a:lnTo>
                    <a:pt x="202" y="86"/>
                  </a:lnTo>
                  <a:lnTo>
                    <a:pt x="206" y="79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6" y="61"/>
                  </a:lnTo>
                  <a:lnTo>
                    <a:pt x="202" y="53"/>
                  </a:lnTo>
                  <a:lnTo>
                    <a:pt x="197" y="46"/>
                  </a:lnTo>
                  <a:lnTo>
                    <a:pt x="190" y="40"/>
                  </a:lnTo>
                  <a:lnTo>
                    <a:pt x="182" y="34"/>
                  </a:lnTo>
                  <a:lnTo>
                    <a:pt x="173" y="30"/>
                  </a:lnTo>
                  <a:lnTo>
                    <a:pt x="162" y="28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0" y="28"/>
                  </a:lnTo>
                  <a:lnTo>
                    <a:pt x="129" y="30"/>
                  </a:lnTo>
                  <a:lnTo>
                    <a:pt x="118" y="34"/>
                  </a:lnTo>
                  <a:lnTo>
                    <a:pt x="110" y="40"/>
                  </a:lnTo>
                  <a:lnTo>
                    <a:pt x="104" y="46"/>
                  </a:lnTo>
                  <a:lnTo>
                    <a:pt x="98" y="53"/>
                  </a:lnTo>
                  <a:lnTo>
                    <a:pt x="94" y="61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6" y="79"/>
                  </a:lnTo>
                  <a:lnTo>
                    <a:pt x="100" y="88"/>
                  </a:lnTo>
                  <a:lnTo>
                    <a:pt x="106" y="96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20" y="107"/>
                  </a:lnTo>
                  <a:lnTo>
                    <a:pt x="121" y="112"/>
                  </a:lnTo>
                  <a:lnTo>
                    <a:pt x="121" y="117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2" y="125"/>
                  </a:lnTo>
                  <a:lnTo>
                    <a:pt x="105" y="126"/>
                  </a:lnTo>
                  <a:lnTo>
                    <a:pt x="98" y="126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85" y="119"/>
                  </a:lnTo>
                  <a:lnTo>
                    <a:pt x="78" y="113"/>
                  </a:lnTo>
                  <a:lnTo>
                    <a:pt x="72" y="107"/>
                  </a:lnTo>
                  <a:lnTo>
                    <a:pt x="68" y="100"/>
                  </a:lnTo>
                  <a:lnTo>
                    <a:pt x="64" y="93"/>
                  </a:lnTo>
                  <a:lnTo>
                    <a:pt x="61" y="85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62"/>
                  </a:lnTo>
                  <a:lnTo>
                    <a:pt x="60" y="56"/>
                  </a:lnTo>
                  <a:lnTo>
                    <a:pt x="62" y="49"/>
                  </a:lnTo>
                  <a:lnTo>
                    <a:pt x="65" y="43"/>
                  </a:lnTo>
                  <a:lnTo>
                    <a:pt x="69" y="36"/>
                  </a:lnTo>
                  <a:lnTo>
                    <a:pt x="74" y="31"/>
                  </a:lnTo>
                  <a:lnTo>
                    <a:pt x="80" y="25"/>
                  </a:lnTo>
                  <a:lnTo>
                    <a:pt x="85" y="21"/>
                  </a:lnTo>
                  <a:lnTo>
                    <a:pt x="92" y="16"/>
                  </a:lnTo>
                  <a:lnTo>
                    <a:pt x="98" y="12"/>
                  </a:lnTo>
                  <a:lnTo>
                    <a:pt x="106" y="9"/>
                  </a:lnTo>
                  <a:lnTo>
                    <a:pt x="114" y="6"/>
                  </a:lnTo>
                  <a:lnTo>
                    <a:pt x="122" y="3"/>
                  </a:lnTo>
                  <a:lnTo>
                    <a:pt x="132" y="2"/>
                  </a:lnTo>
                  <a:lnTo>
                    <a:pt x="141" y="1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0" y="1"/>
                  </a:lnTo>
                  <a:lnTo>
                    <a:pt x="169" y="2"/>
                  </a:lnTo>
                  <a:lnTo>
                    <a:pt x="178" y="3"/>
                  </a:lnTo>
                  <a:lnTo>
                    <a:pt x="186" y="6"/>
                  </a:lnTo>
                  <a:lnTo>
                    <a:pt x="194" y="9"/>
                  </a:lnTo>
                  <a:lnTo>
                    <a:pt x="202" y="12"/>
                  </a:lnTo>
                  <a:lnTo>
                    <a:pt x="209" y="16"/>
                  </a:lnTo>
                  <a:lnTo>
                    <a:pt x="215" y="21"/>
                  </a:lnTo>
                  <a:lnTo>
                    <a:pt x="222" y="25"/>
                  </a:lnTo>
                  <a:lnTo>
                    <a:pt x="227" y="31"/>
                  </a:lnTo>
                  <a:lnTo>
                    <a:pt x="231" y="36"/>
                  </a:lnTo>
                  <a:lnTo>
                    <a:pt x="235" y="43"/>
                  </a:lnTo>
                  <a:lnTo>
                    <a:pt x="238" y="49"/>
                  </a:lnTo>
                  <a:lnTo>
                    <a:pt x="241" y="56"/>
                  </a:lnTo>
                  <a:lnTo>
                    <a:pt x="242" y="62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7"/>
                  </a:lnTo>
                  <a:lnTo>
                    <a:pt x="241" y="84"/>
                  </a:lnTo>
                  <a:lnTo>
                    <a:pt x="238" y="91"/>
                  </a:lnTo>
                  <a:lnTo>
                    <a:pt x="235" y="97"/>
                  </a:lnTo>
                  <a:lnTo>
                    <a:pt x="229" y="107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13" y="121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7" y="141"/>
                  </a:lnTo>
                  <a:lnTo>
                    <a:pt x="207" y="141"/>
                  </a:lnTo>
                  <a:lnTo>
                    <a:pt x="207" y="146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4" y="150"/>
                  </a:lnTo>
                  <a:lnTo>
                    <a:pt x="221" y="150"/>
                  </a:lnTo>
                  <a:lnTo>
                    <a:pt x="221" y="150"/>
                  </a:lnTo>
                  <a:lnTo>
                    <a:pt x="251" y="150"/>
                  </a:lnTo>
                  <a:lnTo>
                    <a:pt x="251" y="150"/>
                  </a:lnTo>
                  <a:lnTo>
                    <a:pt x="262" y="151"/>
                  </a:lnTo>
                  <a:lnTo>
                    <a:pt x="271" y="153"/>
                  </a:lnTo>
                  <a:lnTo>
                    <a:pt x="279" y="157"/>
                  </a:lnTo>
                  <a:lnTo>
                    <a:pt x="287" y="161"/>
                  </a:lnTo>
                  <a:lnTo>
                    <a:pt x="293" y="167"/>
                  </a:lnTo>
                  <a:lnTo>
                    <a:pt x="298" y="173"/>
                  </a:lnTo>
                  <a:lnTo>
                    <a:pt x="301" y="181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02" y="248"/>
                  </a:lnTo>
                  <a:lnTo>
                    <a:pt x="302" y="248"/>
                  </a:lnTo>
                  <a:lnTo>
                    <a:pt x="301" y="255"/>
                  </a:lnTo>
                  <a:lnTo>
                    <a:pt x="298" y="263"/>
                  </a:lnTo>
                  <a:lnTo>
                    <a:pt x="293" y="269"/>
                  </a:lnTo>
                  <a:lnTo>
                    <a:pt x="287" y="275"/>
                  </a:lnTo>
                  <a:lnTo>
                    <a:pt x="279" y="279"/>
                  </a:lnTo>
                  <a:lnTo>
                    <a:pt x="271" y="283"/>
                  </a:lnTo>
                  <a:lnTo>
                    <a:pt x="262" y="285"/>
                  </a:lnTo>
                  <a:lnTo>
                    <a:pt x="251" y="286"/>
                  </a:lnTo>
                  <a:lnTo>
                    <a:pt x="251" y="286"/>
                  </a:lnTo>
                  <a:lnTo>
                    <a:pt x="50" y="286"/>
                  </a:lnTo>
                  <a:lnTo>
                    <a:pt x="50" y="286"/>
                  </a:lnTo>
                  <a:close/>
                </a:path>
              </a:pathLst>
            </a:custGeom>
            <a:solidFill>
              <a:srgbClr val="0065A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86136" y="3047963"/>
              <a:ext cx="714375" cy="904875"/>
            </a:xfrm>
            <a:custGeom>
              <a:avLst/>
              <a:gdLst/>
              <a:ahLst/>
              <a:cxnLst>
                <a:cxn ang="0">
                  <a:pos x="31" y="283"/>
                </a:cxn>
                <a:cxn ang="0">
                  <a:pos x="4" y="263"/>
                </a:cxn>
                <a:cxn ang="0">
                  <a:pos x="0" y="195"/>
                </a:cxn>
                <a:cxn ang="0">
                  <a:pos x="7" y="173"/>
                </a:cxn>
                <a:cxn ang="0">
                  <a:pos x="15" y="164"/>
                </a:cxn>
                <a:cxn ang="0">
                  <a:pos x="27" y="155"/>
                </a:cxn>
                <a:cxn ang="0">
                  <a:pos x="49" y="150"/>
                </a:cxn>
                <a:cxn ang="0">
                  <a:pos x="80" y="150"/>
                </a:cxn>
                <a:cxn ang="0">
                  <a:pos x="96" y="158"/>
                </a:cxn>
                <a:cxn ang="0">
                  <a:pos x="96" y="169"/>
                </a:cxn>
                <a:cxn ang="0">
                  <a:pos x="80" y="177"/>
                </a:cxn>
                <a:cxn ang="0">
                  <a:pos x="49" y="177"/>
                </a:cxn>
                <a:cxn ang="0">
                  <a:pos x="41" y="182"/>
                </a:cxn>
                <a:cxn ang="0">
                  <a:pos x="36" y="195"/>
                </a:cxn>
                <a:cxn ang="0">
                  <a:pos x="36" y="252"/>
                </a:cxn>
                <a:cxn ang="0">
                  <a:pos x="49" y="259"/>
                </a:cxn>
                <a:cxn ang="0">
                  <a:pos x="261" y="256"/>
                </a:cxn>
                <a:cxn ang="0">
                  <a:pos x="265" y="188"/>
                </a:cxn>
                <a:cxn ang="0">
                  <a:pos x="257" y="178"/>
                </a:cxn>
                <a:cxn ang="0">
                  <a:pos x="221" y="177"/>
                </a:cxn>
                <a:cxn ang="0">
                  <a:pos x="186" y="169"/>
                </a:cxn>
                <a:cxn ang="0">
                  <a:pos x="174" y="157"/>
                </a:cxn>
                <a:cxn ang="0">
                  <a:pos x="170" y="110"/>
                </a:cxn>
                <a:cxn ang="0">
                  <a:pos x="180" y="106"/>
                </a:cxn>
                <a:cxn ang="0">
                  <a:pos x="184" y="104"/>
                </a:cxn>
                <a:cxn ang="0">
                  <a:pos x="193" y="98"/>
                </a:cxn>
                <a:cxn ang="0">
                  <a:pos x="206" y="70"/>
                </a:cxn>
                <a:cxn ang="0">
                  <a:pos x="202" y="53"/>
                </a:cxn>
                <a:cxn ang="0">
                  <a:pos x="172" y="30"/>
                </a:cxn>
                <a:cxn ang="0">
                  <a:pos x="149" y="27"/>
                </a:cxn>
                <a:cxn ang="0">
                  <a:pos x="109" y="40"/>
                </a:cxn>
                <a:cxn ang="0">
                  <a:pos x="93" y="70"/>
                </a:cxn>
                <a:cxn ang="0">
                  <a:pos x="98" y="88"/>
                </a:cxn>
                <a:cxn ang="0">
                  <a:pos x="114" y="103"/>
                </a:cxn>
                <a:cxn ang="0">
                  <a:pos x="117" y="122"/>
                </a:cxn>
                <a:cxn ang="0">
                  <a:pos x="105" y="126"/>
                </a:cxn>
                <a:cxn ang="0">
                  <a:pos x="92" y="124"/>
                </a:cxn>
                <a:cxn ang="0">
                  <a:pos x="67" y="100"/>
                </a:cxn>
                <a:cxn ang="0">
                  <a:pos x="57" y="70"/>
                </a:cxn>
                <a:cxn ang="0">
                  <a:pos x="59" y="56"/>
                </a:cxn>
                <a:cxn ang="0">
                  <a:pos x="73" y="31"/>
                </a:cxn>
                <a:cxn ang="0">
                  <a:pos x="98" y="12"/>
                </a:cxn>
                <a:cxn ang="0">
                  <a:pos x="130" y="2"/>
                </a:cxn>
                <a:cxn ang="0">
                  <a:pos x="149" y="0"/>
                </a:cxn>
                <a:cxn ang="0">
                  <a:pos x="185" y="6"/>
                </a:cxn>
                <a:cxn ang="0">
                  <a:pos x="214" y="21"/>
                </a:cxn>
                <a:cxn ang="0">
                  <a:pos x="234" y="43"/>
                </a:cxn>
                <a:cxn ang="0">
                  <a:pos x="242" y="70"/>
                </a:cxn>
                <a:cxn ang="0">
                  <a:pos x="240" y="84"/>
                </a:cxn>
                <a:cxn ang="0">
                  <a:pos x="220" y="115"/>
                </a:cxn>
                <a:cxn ang="0">
                  <a:pos x="206" y="125"/>
                </a:cxn>
                <a:cxn ang="0">
                  <a:pos x="208" y="146"/>
                </a:cxn>
                <a:cxn ang="0">
                  <a:pos x="213" y="150"/>
                </a:cxn>
                <a:cxn ang="0">
                  <a:pos x="250" y="150"/>
                </a:cxn>
                <a:cxn ang="0">
                  <a:pos x="286" y="161"/>
                </a:cxn>
                <a:cxn ang="0">
                  <a:pos x="301" y="188"/>
                </a:cxn>
                <a:cxn ang="0">
                  <a:pos x="299" y="255"/>
                </a:cxn>
                <a:cxn ang="0">
                  <a:pos x="278" y="279"/>
                </a:cxn>
                <a:cxn ang="0">
                  <a:pos x="250" y="286"/>
                </a:cxn>
              </a:cxnLst>
              <a:rect l="0" t="0" r="r" b="b"/>
              <a:pathLst>
                <a:path w="301" h="286">
                  <a:moveTo>
                    <a:pt x="49" y="286"/>
                  </a:moveTo>
                  <a:lnTo>
                    <a:pt x="49" y="286"/>
                  </a:lnTo>
                  <a:lnTo>
                    <a:pt x="40" y="285"/>
                  </a:lnTo>
                  <a:lnTo>
                    <a:pt x="31" y="283"/>
                  </a:lnTo>
                  <a:lnTo>
                    <a:pt x="21" y="279"/>
                  </a:lnTo>
                  <a:lnTo>
                    <a:pt x="15" y="275"/>
                  </a:lnTo>
                  <a:lnTo>
                    <a:pt x="8" y="269"/>
                  </a:lnTo>
                  <a:lnTo>
                    <a:pt x="4" y="263"/>
                  </a:lnTo>
                  <a:lnTo>
                    <a:pt x="0" y="255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1" y="184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11" y="168"/>
                  </a:lnTo>
                  <a:lnTo>
                    <a:pt x="15" y="164"/>
                  </a:lnTo>
                  <a:lnTo>
                    <a:pt x="20" y="159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31" y="153"/>
                  </a:lnTo>
                  <a:lnTo>
                    <a:pt x="36" y="152"/>
                  </a:lnTo>
                  <a:lnTo>
                    <a:pt x="43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7" y="151"/>
                  </a:lnTo>
                  <a:lnTo>
                    <a:pt x="92" y="154"/>
                  </a:lnTo>
                  <a:lnTo>
                    <a:pt x="96" y="158"/>
                  </a:lnTo>
                  <a:lnTo>
                    <a:pt x="97" y="163"/>
                  </a:lnTo>
                  <a:lnTo>
                    <a:pt x="97" y="163"/>
                  </a:lnTo>
                  <a:lnTo>
                    <a:pt x="97" y="163"/>
                  </a:lnTo>
                  <a:lnTo>
                    <a:pt x="96" y="169"/>
                  </a:lnTo>
                  <a:lnTo>
                    <a:pt x="92" y="173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7" y="178"/>
                  </a:lnTo>
                  <a:lnTo>
                    <a:pt x="47" y="178"/>
                  </a:lnTo>
                  <a:lnTo>
                    <a:pt x="47" y="178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37" y="189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36" y="252"/>
                  </a:lnTo>
                  <a:lnTo>
                    <a:pt x="40" y="256"/>
                  </a:lnTo>
                  <a:lnTo>
                    <a:pt x="44" y="258"/>
                  </a:lnTo>
                  <a:lnTo>
                    <a:pt x="49" y="259"/>
                  </a:lnTo>
                  <a:lnTo>
                    <a:pt x="49" y="259"/>
                  </a:lnTo>
                  <a:lnTo>
                    <a:pt x="250" y="259"/>
                  </a:lnTo>
                  <a:lnTo>
                    <a:pt x="250" y="259"/>
                  </a:lnTo>
                  <a:lnTo>
                    <a:pt x="257" y="258"/>
                  </a:lnTo>
                  <a:lnTo>
                    <a:pt x="261" y="256"/>
                  </a:lnTo>
                  <a:lnTo>
                    <a:pt x="264" y="252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188"/>
                  </a:lnTo>
                  <a:lnTo>
                    <a:pt x="265" y="188"/>
                  </a:lnTo>
                  <a:lnTo>
                    <a:pt x="264" y="184"/>
                  </a:lnTo>
                  <a:lnTo>
                    <a:pt x="261" y="180"/>
                  </a:lnTo>
                  <a:lnTo>
                    <a:pt x="257" y="178"/>
                  </a:lnTo>
                  <a:lnTo>
                    <a:pt x="250" y="177"/>
                  </a:lnTo>
                  <a:lnTo>
                    <a:pt x="250" y="177"/>
                  </a:lnTo>
                  <a:lnTo>
                    <a:pt x="221" y="177"/>
                  </a:lnTo>
                  <a:lnTo>
                    <a:pt x="221" y="177"/>
                  </a:lnTo>
                  <a:lnTo>
                    <a:pt x="212" y="177"/>
                  </a:lnTo>
                  <a:lnTo>
                    <a:pt x="202" y="175"/>
                  </a:lnTo>
                  <a:lnTo>
                    <a:pt x="194" y="173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0" y="163"/>
                  </a:lnTo>
                  <a:lnTo>
                    <a:pt x="174" y="157"/>
                  </a:lnTo>
                  <a:lnTo>
                    <a:pt x="172" y="150"/>
                  </a:lnTo>
                  <a:lnTo>
                    <a:pt x="170" y="141"/>
                  </a:lnTo>
                  <a:lnTo>
                    <a:pt x="170" y="141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8" y="102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7" y="93"/>
                  </a:lnTo>
                  <a:lnTo>
                    <a:pt x="202" y="86"/>
                  </a:lnTo>
                  <a:lnTo>
                    <a:pt x="205" y="79"/>
                  </a:lnTo>
                  <a:lnTo>
                    <a:pt x="206" y="70"/>
                  </a:lnTo>
                  <a:lnTo>
                    <a:pt x="206" y="70"/>
                  </a:lnTo>
                  <a:lnTo>
                    <a:pt x="206" y="70"/>
                  </a:lnTo>
                  <a:lnTo>
                    <a:pt x="205" y="61"/>
                  </a:lnTo>
                  <a:lnTo>
                    <a:pt x="202" y="53"/>
                  </a:lnTo>
                  <a:lnTo>
                    <a:pt x="197" y="46"/>
                  </a:lnTo>
                  <a:lnTo>
                    <a:pt x="189" y="40"/>
                  </a:lnTo>
                  <a:lnTo>
                    <a:pt x="181" y="34"/>
                  </a:lnTo>
                  <a:lnTo>
                    <a:pt x="172" y="30"/>
                  </a:lnTo>
                  <a:lnTo>
                    <a:pt x="161" y="28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38" y="28"/>
                  </a:lnTo>
                  <a:lnTo>
                    <a:pt x="128" y="30"/>
                  </a:lnTo>
                  <a:lnTo>
                    <a:pt x="118" y="34"/>
                  </a:lnTo>
                  <a:lnTo>
                    <a:pt x="109" y="40"/>
                  </a:lnTo>
                  <a:lnTo>
                    <a:pt x="102" y="46"/>
                  </a:lnTo>
                  <a:lnTo>
                    <a:pt x="97" y="53"/>
                  </a:lnTo>
                  <a:lnTo>
                    <a:pt x="95" y="61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5" y="79"/>
                  </a:lnTo>
                  <a:lnTo>
                    <a:pt x="98" y="88"/>
                  </a:lnTo>
                  <a:lnTo>
                    <a:pt x="105" y="96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8" y="107"/>
                  </a:lnTo>
                  <a:lnTo>
                    <a:pt x="121" y="112"/>
                  </a:lnTo>
                  <a:lnTo>
                    <a:pt x="120" y="117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2" y="125"/>
                  </a:lnTo>
                  <a:lnTo>
                    <a:pt x="105" y="126"/>
                  </a:lnTo>
                  <a:lnTo>
                    <a:pt x="98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84" y="119"/>
                  </a:lnTo>
                  <a:lnTo>
                    <a:pt x="77" y="113"/>
                  </a:lnTo>
                  <a:lnTo>
                    <a:pt x="72" y="107"/>
                  </a:lnTo>
                  <a:lnTo>
                    <a:pt x="67" y="100"/>
                  </a:lnTo>
                  <a:lnTo>
                    <a:pt x="63" y="93"/>
                  </a:lnTo>
                  <a:lnTo>
                    <a:pt x="60" y="85"/>
                  </a:lnTo>
                  <a:lnTo>
                    <a:pt x="57" y="7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2"/>
                  </a:lnTo>
                  <a:lnTo>
                    <a:pt x="59" y="56"/>
                  </a:lnTo>
                  <a:lnTo>
                    <a:pt x="61" y="49"/>
                  </a:lnTo>
                  <a:lnTo>
                    <a:pt x="64" y="43"/>
                  </a:lnTo>
                  <a:lnTo>
                    <a:pt x="68" y="36"/>
                  </a:lnTo>
                  <a:lnTo>
                    <a:pt x="73" y="31"/>
                  </a:lnTo>
                  <a:lnTo>
                    <a:pt x="79" y="25"/>
                  </a:lnTo>
                  <a:lnTo>
                    <a:pt x="84" y="21"/>
                  </a:lnTo>
                  <a:lnTo>
                    <a:pt x="91" y="16"/>
                  </a:lnTo>
                  <a:lnTo>
                    <a:pt x="98" y="12"/>
                  </a:lnTo>
                  <a:lnTo>
                    <a:pt x="105" y="9"/>
                  </a:lnTo>
                  <a:lnTo>
                    <a:pt x="113" y="6"/>
                  </a:lnTo>
                  <a:lnTo>
                    <a:pt x="122" y="3"/>
                  </a:lnTo>
                  <a:lnTo>
                    <a:pt x="130" y="2"/>
                  </a:lnTo>
                  <a:lnTo>
                    <a:pt x="14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58" y="1"/>
                  </a:lnTo>
                  <a:lnTo>
                    <a:pt x="168" y="2"/>
                  </a:lnTo>
                  <a:lnTo>
                    <a:pt x="177" y="3"/>
                  </a:lnTo>
                  <a:lnTo>
                    <a:pt x="185" y="6"/>
                  </a:lnTo>
                  <a:lnTo>
                    <a:pt x="193" y="9"/>
                  </a:lnTo>
                  <a:lnTo>
                    <a:pt x="201" y="12"/>
                  </a:lnTo>
                  <a:lnTo>
                    <a:pt x="209" y="16"/>
                  </a:lnTo>
                  <a:lnTo>
                    <a:pt x="214" y="21"/>
                  </a:lnTo>
                  <a:lnTo>
                    <a:pt x="221" y="25"/>
                  </a:lnTo>
                  <a:lnTo>
                    <a:pt x="226" y="31"/>
                  </a:lnTo>
                  <a:lnTo>
                    <a:pt x="230" y="36"/>
                  </a:lnTo>
                  <a:lnTo>
                    <a:pt x="234" y="43"/>
                  </a:lnTo>
                  <a:lnTo>
                    <a:pt x="238" y="49"/>
                  </a:lnTo>
                  <a:lnTo>
                    <a:pt x="240" y="56"/>
                  </a:lnTo>
                  <a:lnTo>
                    <a:pt x="241" y="62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77"/>
                  </a:lnTo>
                  <a:lnTo>
                    <a:pt x="240" y="84"/>
                  </a:lnTo>
                  <a:lnTo>
                    <a:pt x="238" y="91"/>
                  </a:lnTo>
                  <a:lnTo>
                    <a:pt x="236" y="97"/>
                  </a:lnTo>
                  <a:lnTo>
                    <a:pt x="228" y="107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13" y="121"/>
                  </a:lnTo>
                  <a:lnTo>
                    <a:pt x="206" y="125"/>
                  </a:lnTo>
                  <a:lnTo>
                    <a:pt x="206" y="125"/>
                  </a:lnTo>
                  <a:lnTo>
                    <a:pt x="206" y="141"/>
                  </a:lnTo>
                  <a:lnTo>
                    <a:pt x="206" y="141"/>
                  </a:lnTo>
                  <a:lnTo>
                    <a:pt x="208" y="146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3" y="150"/>
                  </a:lnTo>
                  <a:lnTo>
                    <a:pt x="221" y="150"/>
                  </a:lnTo>
                  <a:lnTo>
                    <a:pt x="221" y="150"/>
                  </a:lnTo>
                  <a:lnTo>
                    <a:pt x="250" y="150"/>
                  </a:lnTo>
                  <a:lnTo>
                    <a:pt x="250" y="150"/>
                  </a:lnTo>
                  <a:lnTo>
                    <a:pt x="261" y="151"/>
                  </a:lnTo>
                  <a:lnTo>
                    <a:pt x="270" y="153"/>
                  </a:lnTo>
                  <a:lnTo>
                    <a:pt x="278" y="157"/>
                  </a:lnTo>
                  <a:lnTo>
                    <a:pt x="286" y="161"/>
                  </a:lnTo>
                  <a:lnTo>
                    <a:pt x="293" y="167"/>
                  </a:lnTo>
                  <a:lnTo>
                    <a:pt x="297" y="173"/>
                  </a:lnTo>
                  <a:lnTo>
                    <a:pt x="299" y="181"/>
                  </a:lnTo>
                  <a:lnTo>
                    <a:pt x="301" y="188"/>
                  </a:lnTo>
                  <a:lnTo>
                    <a:pt x="301" y="188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299" y="255"/>
                  </a:lnTo>
                  <a:lnTo>
                    <a:pt x="297" y="263"/>
                  </a:lnTo>
                  <a:lnTo>
                    <a:pt x="293" y="269"/>
                  </a:lnTo>
                  <a:lnTo>
                    <a:pt x="286" y="275"/>
                  </a:lnTo>
                  <a:lnTo>
                    <a:pt x="278" y="279"/>
                  </a:lnTo>
                  <a:lnTo>
                    <a:pt x="270" y="283"/>
                  </a:lnTo>
                  <a:lnTo>
                    <a:pt x="261" y="285"/>
                  </a:lnTo>
                  <a:lnTo>
                    <a:pt x="250" y="286"/>
                  </a:lnTo>
                  <a:lnTo>
                    <a:pt x="250" y="286"/>
                  </a:lnTo>
                  <a:lnTo>
                    <a:pt x="49" y="286"/>
                  </a:lnTo>
                  <a:lnTo>
                    <a:pt x="49" y="286"/>
                  </a:lnTo>
                  <a:close/>
                </a:path>
              </a:pathLst>
            </a:custGeom>
            <a:solidFill>
              <a:srgbClr val="0065A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71800" y="3886200"/>
              <a:ext cx="723900" cy="904875"/>
            </a:xfrm>
            <a:custGeom>
              <a:avLst/>
              <a:gdLst/>
              <a:ahLst/>
              <a:cxnLst>
                <a:cxn ang="0">
                  <a:pos x="30" y="283"/>
                </a:cxn>
                <a:cxn ang="0">
                  <a:pos x="4" y="263"/>
                </a:cxn>
                <a:cxn ang="0">
                  <a:pos x="0" y="195"/>
                </a:cxn>
                <a:cxn ang="0">
                  <a:pos x="8" y="173"/>
                </a:cxn>
                <a:cxn ang="0">
                  <a:pos x="16" y="164"/>
                </a:cxn>
                <a:cxn ang="0">
                  <a:pos x="28" y="155"/>
                </a:cxn>
                <a:cxn ang="0">
                  <a:pos x="49" y="150"/>
                </a:cxn>
                <a:cxn ang="0">
                  <a:pos x="81" y="150"/>
                </a:cxn>
                <a:cxn ang="0">
                  <a:pos x="97" y="158"/>
                </a:cxn>
                <a:cxn ang="0">
                  <a:pos x="97" y="169"/>
                </a:cxn>
                <a:cxn ang="0">
                  <a:pos x="81" y="177"/>
                </a:cxn>
                <a:cxn ang="0">
                  <a:pos x="49" y="177"/>
                </a:cxn>
                <a:cxn ang="0">
                  <a:pos x="42" y="182"/>
                </a:cxn>
                <a:cxn ang="0">
                  <a:pos x="36" y="195"/>
                </a:cxn>
                <a:cxn ang="0">
                  <a:pos x="37" y="252"/>
                </a:cxn>
                <a:cxn ang="0">
                  <a:pos x="50" y="259"/>
                </a:cxn>
                <a:cxn ang="0">
                  <a:pos x="262" y="256"/>
                </a:cxn>
                <a:cxn ang="0">
                  <a:pos x="266" y="188"/>
                </a:cxn>
                <a:cxn ang="0">
                  <a:pos x="257" y="178"/>
                </a:cxn>
                <a:cxn ang="0">
                  <a:pos x="221" y="177"/>
                </a:cxn>
                <a:cxn ang="0">
                  <a:pos x="188" y="169"/>
                </a:cxn>
                <a:cxn ang="0">
                  <a:pos x="176" y="157"/>
                </a:cxn>
                <a:cxn ang="0">
                  <a:pos x="172" y="110"/>
                </a:cxn>
                <a:cxn ang="0">
                  <a:pos x="181" y="106"/>
                </a:cxn>
                <a:cxn ang="0">
                  <a:pos x="184" y="104"/>
                </a:cxn>
                <a:cxn ang="0">
                  <a:pos x="193" y="98"/>
                </a:cxn>
                <a:cxn ang="0">
                  <a:pos x="207" y="70"/>
                </a:cxn>
                <a:cxn ang="0">
                  <a:pos x="202" y="53"/>
                </a:cxn>
                <a:cxn ang="0">
                  <a:pos x="173" y="30"/>
                </a:cxn>
                <a:cxn ang="0">
                  <a:pos x="150" y="27"/>
                </a:cxn>
                <a:cxn ang="0">
                  <a:pos x="110" y="40"/>
                </a:cxn>
                <a:cxn ang="0">
                  <a:pos x="94" y="70"/>
                </a:cxn>
                <a:cxn ang="0">
                  <a:pos x="100" y="88"/>
                </a:cxn>
                <a:cxn ang="0">
                  <a:pos x="114" y="103"/>
                </a:cxn>
                <a:cxn ang="0">
                  <a:pos x="117" y="122"/>
                </a:cxn>
                <a:cxn ang="0">
                  <a:pos x="105" y="126"/>
                </a:cxn>
                <a:cxn ang="0">
                  <a:pos x="93" y="124"/>
                </a:cxn>
                <a:cxn ang="0">
                  <a:pos x="68" y="100"/>
                </a:cxn>
                <a:cxn ang="0">
                  <a:pos x="58" y="70"/>
                </a:cxn>
                <a:cxn ang="0">
                  <a:pos x="60" y="56"/>
                </a:cxn>
                <a:cxn ang="0">
                  <a:pos x="74" y="31"/>
                </a:cxn>
                <a:cxn ang="0">
                  <a:pos x="98" y="12"/>
                </a:cxn>
                <a:cxn ang="0">
                  <a:pos x="132" y="2"/>
                </a:cxn>
                <a:cxn ang="0">
                  <a:pos x="150" y="0"/>
                </a:cxn>
                <a:cxn ang="0">
                  <a:pos x="186" y="6"/>
                </a:cxn>
                <a:cxn ang="0">
                  <a:pos x="215" y="21"/>
                </a:cxn>
                <a:cxn ang="0">
                  <a:pos x="235" y="43"/>
                </a:cxn>
                <a:cxn ang="0">
                  <a:pos x="242" y="70"/>
                </a:cxn>
                <a:cxn ang="0">
                  <a:pos x="241" y="84"/>
                </a:cxn>
                <a:cxn ang="0">
                  <a:pos x="221" y="115"/>
                </a:cxn>
                <a:cxn ang="0">
                  <a:pos x="207" y="125"/>
                </a:cxn>
                <a:cxn ang="0">
                  <a:pos x="207" y="146"/>
                </a:cxn>
                <a:cxn ang="0">
                  <a:pos x="214" y="150"/>
                </a:cxn>
                <a:cxn ang="0">
                  <a:pos x="251" y="150"/>
                </a:cxn>
                <a:cxn ang="0">
                  <a:pos x="287" y="161"/>
                </a:cxn>
                <a:cxn ang="0">
                  <a:pos x="302" y="188"/>
                </a:cxn>
                <a:cxn ang="0">
                  <a:pos x="301" y="255"/>
                </a:cxn>
                <a:cxn ang="0">
                  <a:pos x="279" y="279"/>
                </a:cxn>
                <a:cxn ang="0">
                  <a:pos x="251" y="286"/>
                </a:cxn>
              </a:cxnLst>
              <a:rect l="0" t="0" r="r" b="b"/>
              <a:pathLst>
                <a:path w="302" h="286">
                  <a:moveTo>
                    <a:pt x="50" y="286"/>
                  </a:moveTo>
                  <a:lnTo>
                    <a:pt x="50" y="286"/>
                  </a:lnTo>
                  <a:lnTo>
                    <a:pt x="41" y="285"/>
                  </a:lnTo>
                  <a:lnTo>
                    <a:pt x="30" y="283"/>
                  </a:lnTo>
                  <a:lnTo>
                    <a:pt x="22" y="279"/>
                  </a:lnTo>
                  <a:lnTo>
                    <a:pt x="14" y="275"/>
                  </a:lnTo>
                  <a:lnTo>
                    <a:pt x="9" y="269"/>
                  </a:lnTo>
                  <a:lnTo>
                    <a:pt x="4" y="263"/>
                  </a:lnTo>
                  <a:lnTo>
                    <a:pt x="1" y="255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89"/>
                  </a:lnTo>
                  <a:lnTo>
                    <a:pt x="3" y="18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12" y="168"/>
                  </a:lnTo>
                  <a:lnTo>
                    <a:pt x="16" y="164"/>
                  </a:lnTo>
                  <a:lnTo>
                    <a:pt x="21" y="159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32" y="153"/>
                  </a:lnTo>
                  <a:lnTo>
                    <a:pt x="37" y="152"/>
                  </a:lnTo>
                  <a:lnTo>
                    <a:pt x="44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8" y="151"/>
                  </a:lnTo>
                  <a:lnTo>
                    <a:pt x="93" y="154"/>
                  </a:lnTo>
                  <a:lnTo>
                    <a:pt x="97" y="158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97" y="169"/>
                  </a:lnTo>
                  <a:lnTo>
                    <a:pt x="93" y="173"/>
                  </a:lnTo>
                  <a:lnTo>
                    <a:pt x="88" y="176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37" y="189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37" y="252"/>
                  </a:lnTo>
                  <a:lnTo>
                    <a:pt x="40" y="256"/>
                  </a:lnTo>
                  <a:lnTo>
                    <a:pt x="45" y="258"/>
                  </a:lnTo>
                  <a:lnTo>
                    <a:pt x="50" y="259"/>
                  </a:lnTo>
                  <a:lnTo>
                    <a:pt x="50" y="259"/>
                  </a:lnTo>
                  <a:lnTo>
                    <a:pt x="251" y="259"/>
                  </a:lnTo>
                  <a:lnTo>
                    <a:pt x="251" y="259"/>
                  </a:lnTo>
                  <a:lnTo>
                    <a:pt x="257" y="258"/>
                  </a:lnTo>
                  <a:lnTo>
                    <a:pt x="262" y="256"/>
                  </a:lnTo>
                  <a:lnTo>
                    <a:pt x="265" y="252"/>
                  </a:lnTo>
                  <a:lnTo>
                    <a:pt x="266" y="248"/>
                  </a:lnTo>
                  <a:lnTo>
                    <a:pt x="266" y="248"/>
                  </a:lnTo>
                  <a:lnTo>
                    <a:pt x="266" y="188"/>
                  </a:lnTo>
                  <a:lnTo>
                    <a:pt x="266" y="188"/>
                  </a:lnTo>
                  <a:lnTo>
                    <a:pt x="265" y="184"/>
                  </a:lnTo>
                  <a:lnTo>
                    <a:pt x="262" y="180"/>
                  </a:lnTo>
                  <a:lnTo>
                    <a:pt x="257" y="178"/>
                  </a:lnTo>
                  <a:lnTo>
                    <a:pt x="251" y="177"/>
                  </a:lnTo>
                  <a:lnTo>
                    <a:pt x="251" y="177"/>
                  </a:lnTo>
                  <a:lnTo>
                    <a:pt x="221" y="177"/>
                  </a:lnTo>
                  <a:lnTo>
                    <a:pt x="221" y="177"/>
                  </a:lnTo>
                  <a:lnTo>
                    <a:pt x="213" y="177"/>
                  </a:lnTo>
                  <a:lnTo>
                    <a:pt x="204" y="175"/>
                  </a:lnTo>
                  <a:lnTo>
                    <a:pt x="196" y="173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81" y="163"/>
                  </a:lnTo>
                  <a:lnTo>
                    <a:pt x="176" y="157"/>
                  </a:lnTo>
                  <a:lnTo>
                    <a:pt x="172" y="150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2" y="110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9" y="102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8" y="93"/>
                  </a:lnTo>
                  <a:lnTo>
                    <a:pt x="202" y="86"/>
                  </a:lnTo>
                  <a:lnTo>
                    <a:pt x="206" y="79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6" y="61"/>
                  </a:lnTo>
                  <a:lnTo>
                    <a:pt x="202" y="53"/>
                  </a:lnTo>
                  <a:lnTo>
                    <a:pt x="197" y="46"/>
                  </a:lnTo>
                  <a:lnTo>
                    <a:pt x="190" y="40"/>
                  </a:lnTo>
                  <a:lnTo>
                    <a:pt x="182" y="34"/>
                  </a:lnTo>
                  <a:lnTo>
                    <a:pt x="173" y="30"/>
                  </a:lnTo>
                  <a:lnTo>
                    <a:pt x="162" y="28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0" y="28"/>
                  </a:lnTo>
                  <a:lnTo>
                    <a:pt x="129" y="30"/>
                  </a:lnTo>
                  <a:lnTo>
                    <a:pt x="118" y="34"/>
                  </a:lnTo>
                  <a:lnTo>
                    <a:pt x="110" y="40"/>
                  </a:lnTo>
                  <a:lnTo>
                    <a:pt x="104" y="46"/>
                  </a:lnTo>
                  <a:lnTo>
                    <a:pt x="98" y="53"/>
                  </a:lnTo>
                  <a:lnTo>
                    <a:pt x="94" y="61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6" y="79"/>
                  </a:lnTo>
                  <a:lnTo>
                    <a:pt x="100" y="88"/>
                  </a:lnTo>
                  <a:lnTo>
                    <a:pt x="106" y="96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20" y="107"/>
                  </a:lnTo>
                  <a:lnTo>
                    <a:pt x="121" y="112"/>
                  </a:lnTo>
                  <a:lnTo>
                    <a:pt x="121" y="117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2" y="125"/>
                  </a:lnTo>
                  <a:lnTo>
                    <a:pt x="105" y="126"/>
                  </a:lnTo>
                  <a:lnTo>
                    <a:pt x="98" y="126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85" y="119"/>
                  </a:lnTo>
                  <a:lnTo>
                    <a:pt x="78" y="113"/>
                  </a:lnTo>
                  <a:lnTo>
                    <a:pt x="72" y="107"/>
                  </a:lnTo>
                  <a:lnTo>
                    <a:pt x="68" y="100"/>
                  </a:lnTo>
                  <a:lnTo>
                    <a:pt x="64" y="93"/>
                  </a:lnTo>
                  <a:lnTo>
                    <a:pt x="61" y="85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62"/>
                  </a:lnTo>
                  <a:lnTo>
                    <a:pt x="60" y="56"/>
                  </a:lnTo>
                  <a:lnTo>
                    <a:pt x="62" y="49"/>
                  </a:lnTo>
                  <a:lnTo>
                    <a:pt x="65" y="43"/>
                  </a:lnTo>
                  <a:lnTo>
                    <a:pt x="69" y="36"/>
                  </a:lnTo>
                  <a:lnTo>
                    <a:pt x="74" y="31"/>
                  </a:lnTo>
                  <a:lnTo>
                    <a:pt x="80" y="25"/>
                  </a:lnTo>
                  <a:lnTo>
                    <a:pt x="85" y="21"/>
                  </a:lnTo>
                  <a:lnTo>
                    <a:pt x="92" y="16"/>
                  </a:lnTo>
                  <a:lnTo>
                    <a:pt x="98" y="12"/>
                  </a:lnTo>
                  <a:lnTo>
                    <a:pt x="106" y="9"/>
                  </a:lnTo>
                  <a:lnTo>
                    <a:pt x="114" y="6"/>
                  </a:lnTo>
                  <a:lnTo>
                    <a:pt x="122" y="3"/>
                  </a:lnTo>
                  <a:lnTo>
                    <a:pt x="132" y="2"/>
                  </a:lnTo>
                  <a:lnTo>
                    <a:pt x="141" y="1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0" y="1"/>
                  </a:lnTo>
                  <a:lnTo>
                    <a:pt x="169" y="2"/>
                  </a:lnTo>
                  <a:lnTo>
                    <a:pt x="178" y="3"/>
                  </a:lnTo>
                  <a:lnTo>
                    <a:pt x="186" y="6"/>
                  </a:lnTo>
                  <a:lnTo>
                    <a:pt x="194" y="9"/>
                  </a:lnTo>
                  <a:lnTo>
                    <a:pt x="202" y="12"/>
                  </a:lnTo>
                  <a:lnTo>
                    <a:pt x="209" y="16"/>
                  </a:lnTo>
                  <a:lnTo>
                    <a:pt x="215" y="21"/>
                  </a:lnTo>
                  <a:lnTo>
                    <a:pt x="222" y="25"/>
                  </a:lnTo>
                  <a:lnTo>
                    <a:pt x="227" y="31"/>
                  </a:lnTo>
                  <a:lnTo>
                    <a:pt x="231" y="36"/>
                  </a:lnTo>
                  <a:lnTo>
                    <a:pt x="235" y="43"/>
                  </a:lnTo>
                  <a:lnTo>
                    <a:pt x="238" y="49"/>
                  </a:lnTo>
                  <a:lnTo>
                    <a:pt x="241" y="56"/>
                  </a:lnTo>
                  <a:lnTo>
                    <a:pt x="242" y="62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7"/>
                  </a:lnTo>
                  <a:lnTo>
                    <a:pt x="241" y="84"/>
                  </a:lnTo>
                  <a:lnTo>
                    <a:pt x="238" y="91"/>
                  </a:lnTo>
                  <a:lnTo>
                    <a:pt x="235" y="97"/>
                  </a:lnTo>
                  <a:lnTo>
                    <a:pt x="229" y="107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13" y="121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7" y="141"/>
                  </a:lnTo>
                  <a:lnTo>
                    <a:pt x="207" y="141"/>
                  </a:lnTo>
                  <a:lnTo>
                    <a:pt x="207" y="146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4" y="150"/>
                  </a:lnTo>
                  <a:lnTo>
                    <a:pt x="221" y="150"/>
                  </a:lnTo>
                  <a:lnTo>
                    <a:pt x="221" y="150"/>
                  </a:lnTo>
                  <a:lnTo>
                    <a:pt x="251" y="150"/>
                  </a:lnTo>
                  <a:lnTo>
                    <a:pt x="251" y="150"/>
                  </a:lnTo>
                  <a:lnTo>
                    <a:pt x="262" y="151"/>
                  </a:lnTo>
                  <a:lnTo>
                    <a:pt x="271" y="153"/>
                  </a:lnTo>
                  <a:lnTo>
                    <a:pt x="279" y="157"/>
                  </a:lnTo>
                  <a:lnTo>
                    <a:pt x="287" y="161"/>
                  </a:lnTo>
                  <a:lnTo>
                    <a:pt x="293" y="167"/>
                  </a:lnTo>
                  <a:lnTo>
                    <a:pt x="298" y="173"/>
                  </a:lnTo>
                  <a:lnTo>
                    <a:pt x="301" y="181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02" y="248"/>
                  </a:lnTo>
                  <a:lnTo>
                    <a:pt x="302" y="248"/>
                  </a:lnTo>
                  <a:lnTo>
                    <a:pt x="301" y="255"/>
                  </a:lnTo>
                  <a:lnTo>
                    <a:pt x="298" y="263"/>
                  </a:lnTo>
                  <a:lnTo>
                    <a:pt x="293" y="269"/>
                  </a:lnTo>
                  <a:lnTo>
                    <a:pt x="287" y="275"/>
                  </a:lnTo>
                  <a:lnTo>
                    <a:pt x="279" y="279"/>
                  </a:lnTo>
                  <a:lnTo>
                    <a:pt x="271" y="283"/>
                  </a:lnTo>
                  <a:lnTo>
                    <a:pt x="262" y="285"/>
                  </a:lnTo>
                  <a:lnTo>
                    <a:pt x="251" y="286"/>
                  </a:lnTo>
                  <a:lnTo>
                    <a:pt x="251" y="286"/>
                  </a:lnTo>
                  <a:lnTo>
                    <a:pt x="50" y="286"/>
                  </a:lnTo>
                  <a:lnTo>
                    <a:pt x="50" y="286"/>
                  </a:lnTo>
                  <a:close/>
                </a:path>
              </a:pathLst>
            </a:custGeom>
            <a:solidFill>
              <a:srgbClr val="0065A7"/>
            </a:solidFill>
            <a:ln w="9525">
              <a:noFill/>
              <a:round/>
              <a:headEnd/>
              <a:tailEnd/>
            </a:ln>
          </p:spPr>
        </p:sp>
      </p:grpSp>
      <p:sp>
        <p:nvSpPr>
          <p:cNvPr id="11" name="Rectangular Callout 10"/>
          <p:cNvSpPr/>
          <p:nvPr/>
        </p:nvSpPr>
        <p:spPr>
          <a:xfrm>
            <a:off x="1676400" y="5486400"/>
            <a:ext cx="1828800" cy="609600"/>
          </a:xfrm>
          <a:prstGeom prst="wedgeRectCallout">
            <a:avLst>
              <a:gd name="adj1" fmla="val 35417"/>
              <a:gd name="adj2" fmla="val -151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81000" y="3200400"/>
            <a:ext cx="1828800" cy="685800"/>
          </a:xfrm>
          <a:prstGeom prst="wedgeRectCallout">
            <a:avLst>
              <a:gd name="adj1" fmla="val 63542"/>
              <a:gd name="adj2" fmla="val 3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Accreditation, support orgs.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562600" y="5181601"/>
            <a:ext cx="1905000" cy="533399"/>
          </a:xfrm>
          <a:prstGeom prst="wedgeRectCallout">
            <a:avLst>
              <a:gd name="adj1" fmla="val -62833"/>
              <a:gd name="adj2" fmla="val -98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Capacity finance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67400" y="4267200"/>
            <a:ext cx="1828800" cy="609600"/>
          </a:xfrm>
          <a:prstGeom prst="wedgeRectCallout">
            <a:avLst>
              <a:gd name="adj1" fmla="val -80208"/>
              <a:gd name="adj2" fmla="val -302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 finance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762000" y="2133600"/>
            <a:ext cx="1828800" cy="685800"/>
          </a:xfrm>
          <a:prstGeom prst="wedgeRectCallout">
            <a:avLst>
              <a:gd name="adj1" fmla="val 54687"/>
              <a:gd name="adj2" fmla="val 1138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Providers of allied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743200" y="1524000"/>
            <a:ext cx="1524000" cy="609600"/>
          </a:xfrm>
          <a:prstGeom prst="wedgeRectCallout">
            <a:avLst>
              <a:gd name="adj1" fmla="val -2879"/>
              <a:gd name="adj2" fmla="val 145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Families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943600" y="3352800"/>
            <a:ext cx="1828800" cy="609600"/>
          </a:xfrm>
          <a:prstGeom prst="wedgeRectCallout">
            <a:avLst>
              <a:gd name="adj1" fmla="val -86979"/>
              <a:gd name="adj2" fmla="val 696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Regulatory orgs.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876800" y="1600200"/>
            <a:ext cx="1676400" cy="609600"/>
          </a:xfrm>
          <a:prstGeom prst="wedgeRectCallout">
            <a:avLst>
              <a:gd name="adj1" fmla="val -77651"/>
              <a:gd name="adj2" fmla="val 1597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486400" y="2514600"/>
            <a:ext cx="1676400" cy="609600"/>
          </a:xfrm>
          <a:prstGeom prst="wedgeRectCallout">
            <a:avLst>
              <a:gd name="adj1" fmla="val -67424"/>
              <a:gd name="adj2" fmla="val 97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Supporters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57200" y="4419600"/>
            <a:ext cx="1905000" cy="609600"/>
          </a:xfrm>
          <a:prstGeom prst="wedgeRectCallout">
            <a:avLst>
              <a:gd name="adj1" fmla="val 56980"/>
              <a:gd name="adj2" fmla="val -9948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012796" y="1781783"/>
            <a:ext cx="4616604" cy="36284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Relationships: our association’s view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85800" y="3200400"/>
            <a:ext cx="1905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76700"/>
            <a:ext cx="1905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Providers of related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3241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953000"/>
            <a:ext cx="1828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Accreditation, support orgs.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36" y="32004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 finance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7934" y="1533516"/>
            <a:ext cx="1524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Families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3241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State regulators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314" y="1533516"/>
            <a:ext cx="167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40767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Federal agencies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4953000"/>
            <a:ext cx="167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Supporters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4947" y="2714620"/>
            <a:ext cx="3012302" cy="1643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2338" y="307449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Our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Recovery Residence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Association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0562" y="2714620"/>
            <a:ext cx="2928958" cy="3786214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728" y="2143116"/>
            <a:ext cx="3000396" cy="392909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NARR Criteria</a:t>
            </a:r>
            <a:br>
              <a:rPr lang="en-US" b="1" dirty="0" smtClean="0"/>
            </a:br>
            <a:r>
              <a:rPr lang="en-US" b="1" dirty="0" smtClean="0"/>
              <a:t>for Affiliated Organizations</a:t>
            </a:r>
            <a:endParaRPr lang="en-US" b="1" dirty="0"/>
          </a:p>
        </p:txBody>
      </p:sp>
      <p:pic>
        <p:nvPicPr>
          <p:cNvPr id="4" name="Picture 3" descr="NARR_ProviderOrg_AppPackage_Jan2012_Page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2041" y="2857496"/>
            <a:ext cx="2706000" cy="3500462"/>
          </a:xfrm>
          <a:prstGeom prst="rect">
            <a:avLst/>
          </a:prstGeom>
        </p:spPr>
      </p:pic>
      <p:pic>
        <p:nvPicPr>
          <p:cNvPr id="3" name="Picture 2" descr="NARR_ProviderOrg_AppPackage_Jan2012_Page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0536" y="2286004"/>
            <a:ext cx="281678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Criteria: 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Defined membership (minimum two providers)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Formal organizational, leadership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Formal process for membership applications, renewals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Regular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Nonprofit organization or unincorporated association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785</Words>
  <Application>Microsoft Office PowerPoint</Application>
  <PresentationFormat>On-screen Show (4:3)</PresentationFormat>
  <Paragraphs>183</Paragraphs>
  <Slides>30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Developing and Managing Great Recovery Residence Provider Organizations</vt:lpstr>
      <vt:lpstr>Slide 2</vt:lpstr>
      <vt:lpstr>Peer-based organization</vt:lpstr>
      <vt:lpstr>What is our organization’s purpose?</vt:lpstr>
      <vt:lpstr>Who are our organization’s stakeholders?</vt:lpstr>
      <vt:lpstr>Relationships: a members’ view</vt:lpstr>
      <vt:lpstr>Relationships: our association’s view</vt:lpstr>
      <vt:lpstr>Overview of NARR Criteria for Affiliated Organizations</vt:lpstr>
      <vt:lpstr>Criteria: Organizational Structure</vt:lpstr>
      <vt:lpstr>Criteria: Standards for members</vt:lpstr>
      <vt:lpstr>Criteria: Records management</vt:lpstr>
      <vt:lpstr>Criteria: Contribution to NARR mission</vt:lpstr>
      <vt:lpstr>Organizing Basics</vt:lpstr>
      <vt:lpstr>Organizing details</vt:lpstr>
      <vt:lpstr>Membership basics</vt:lpstr>
      <vt:lpstr>Communication</vt:lpstr>
      <vt:lpstr>Slide 17</vt:lpstr>
      <vt:lpstr>e-Newsletters, email blasts</vt:lpstr>
      <vt:lpstr>Website</vt:lpstr>
      <vt:lpstr>Outstanding recovery residence ecosystems don’t emerge by chance</vt:lpstr>
      <vt:lpstr>Wide range of residence quality</vt:lpstr>
      <vt:lpstr>Value of strong regional organizations</vt:lpstr>
      <vt:lpstr>Value of strong regional organizations</vt:lpstr>
      <vt:lpstr>Inclusion and barriers</vt:lpstr>
      <vt:lpstr>Other important issues</vt:lpstr>
      <vt:lpstr>Financial support</vt:lpstr>
      <vt:lpstr>Slide 27</vt:lpstr>
      <vt:lpstr>Questions, discussion</vt:lpstr>
      <vt:lpstr>Managing expenses</vt:lpstr>
      <vt:lpstr>Operating costs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Millsaps</dc:creator>
  <cp:lastModifiedBy>Beth Fisher</cp:lastModifiedBy>
  <cp:revision>178</cp:revision>
  <dcterms:created xsi:type="dcterms:W3CDTF">2012-04-12T19:59:10Z</dcterms:created>
  <dcterms:modified xsi:type="dcterms:W3CDTF">2012-05-09T03:24:48Z</dcterms:modified>
</cp:coreProperties>
</file>